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notesSlides/notesSlide7.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9" r:id="rId2"/>
    <p:sldId id="293" r:id="rId3"/>
    <p:sldId id="261" r:id="rId4"/>
    <p:sldId id="269" r:id="rId5"/>
    <p:sldId id="262" r:id="rId6"/>
    <p:sldId id="263" r:id="rId7"/>
    <p:sldId id="297" r:id="rId8"/>
    <p:sldId id="299" r:id="rId9"/>
    <p:sldId id="318" r:id="rId10"/>
    <p:sldId id="319" r:id="rId11"/>
    <p:sldId id="320" r:id="rId12"/>
    <p:sldId id="300" r:id="rId13"/>
    <p:sldId id="301" r:id="rId14"/>
    <p:sldId id="304" r:id="rId15"/>
    <p:sldId id="305" r:id="rId16"/>
    <p:sldId id="306" r:id="rId17"/>
    <p:sldId id="307" r:id="rId18"/>
    <p:sldId id="308" r:id="rId19"/>
    <p:sldId id="309" r:id="rId20"/>
    <p:sldId id="279" r:id="rId21"/>
    <p:sldId id="280" r:id="rId22"/>
    <p:sldId id="281" r:id="rId23"/>
    <p:sldId id="314" r:id="rId24"/>
    <p:sldId id="322" r:id="rId25"/>
    <p:sldId id="283" r:id="rId26"/>
    <p:sldId id="284" r:id="rId27"/>
    <p:sldId id="315" r:id="rId28"/>
    <p:sldId id="316" r:id="rId29"/>
    <p:sldId id="317" r:id="rId30"/>
    <p:sldId id="310" r:id="rId31"/>
    <p:sldId id="311" r:id="rId32"/>
    <p:sldId id="312" r:id="rId33"/>
    <p:sldId id="313" r:id="rId34"/>
    <p:sldId id="321" r:id="rId35"/>
    <p:sldId id="287" r:id="rId36"/>
    <p:sldId id="288" r:id="rId37"/>
    <p:sldId id="289" r:id="rId3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9" autoAdjust="0"/>
    <p:restoredTop sz="93571" autoAdjust="0"/>
  </p:normalViewPr>
  <p:slideViewPr>
    <p:cSldViewPr>
      <p:cViewPr>
        <p:scale>
          <a:sx n="116" d="100"/>
          <a:sy n="116" d="100"/>
        </p:scale>
        <p:origin x="-864"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2"/>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1282036\Documents\Desigualdade%20Renda\Inequality%20review\Inequality%20Fall%20(2).xls" TargetMode="External"/><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do-files\Pasta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salmin.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pbf%20e%20bpc.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do-files\Pasta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educ.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trabalhos\Ipea\Incompletos,%20abandonados%20etc\africa%20do%20sul\educ.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1329095330974"/>
          <c:y val="0.0514005371421596"/>
          <c:w val="0.702096366394568"/>
          <c:h val="0.855767716535434"/>
        </c:manualLayout>
      </c:layout>
      <c:scatterChart>
        <c:scatterStyle val="lineMarker"/>
        <c:varyColors val="0"/>
        <c:ser>
          <c:idx val="0"/>
          <c:order val="0"/>
          <c:tx>
            <c:strRef>
              <c:f>Gini!$C$1</c:f>
              <c:strCache>
                <c:ptCount val="1"/>
                <c:pt idx="0">
                  <c:v>upper</c:v>
                </c:pt>
              </c:strCache>
            </c:strRef>
          </c:tx>
          <c:spPr>
            <a:ln>
              <a:solidFill>
                <a:schemeClr val="tx2">
                  <a:lumMod val="20000"/>
                  <a:lumOff val="80000"/>
                </a:schemeClr>
              </a:solidFill>
            </a:ln>
          </c:spPr>
          <c:marker>
            <c:symbol val="none"/>
          </c:marker>
          <c:xVal>
            <c:numRef>
              <c:f>Gini!$B$4:$B$34</c:f>
              <c:numCache>
                <c:formatCode>General</c:formatCode>
                <c:ptCount val="31"/>
                <c:pt idx="0">
                  <c:v>1978.0</c:v>
                </c:pt>
                <c:pt idx="1">
                  <c:v>1979.0</c:v>
                </c:pt>
                <c:pt idx="2">
                  <c:v>1981.0</c:v>
                </c:pt>
                <c:pt idx="3">
                  <c:v>1982.0</c:v>
                </c:pt>
                <c:pt idx="4">
                  <c:v>1983.0</c:v>
                </c:pt>
                <c:pt idx="5">
                  <c:v>1984.0</c:v>
                </c:pt>
                <c:pt idx="6">
                  <c:v>1985.0</c:v>
                </c:pt>
                <c:pt idx="7">
                  <c:v>1986.0</c:v>
                </c:pt>
                <c:pt idx="8">
                  <c:v>1987.0</c:v>
                </c:pt>
                <c:pt idx="9">
                  <c:v>1988.0</c:v>
                </c:pt>
                <c:pt idx="10">
                  <c:v>1989.0</c:v>
                </c:pt>
                <c:pt idx="11">
                  <c:v>1990.0</c:v>
                </c:pt>
                <c:pt idx="12">
                  <c:v>1991.0</c:v>
                </c:pt>
                <c:pt idx="13">
                  <c:v>1992.0</c:v>
                </c:pt>
                <c:pt idx="14">
                  <c:v>1993.0</c:v>
                </c:pt>
                <c:pt idx="15">
                  <c:v>1995.0</c:v>
                </c:pt>
                <c:pt idx="16">
                  <c:v>1996.0</c:v>
                </c:pt>
                <c:pt idx="17">
                  <c:v>1997.0</c:v>
                </c:pt>
                <c:pt idx="18">
                  <c:v>1998.0</c:v>
                </c:pt>
                <c:pt idx="19">
                  <c:v>1999.0</c:v>
                </c:pt>
                <c:pt idx="20">
                  <c:v>2001.0</c:v>
                </c:pt>
                <c:pt idx="21">
                  <c:v>2002.0</c:v>
                </c:pt>
                <c:pt idx="22">
                  <c:v>2003.0</c:v>
                </c:pt>
                <c:pt idx="23">
                  <c:v>2004.0</c:v>
                </c:pt>
                <c:pt idx="24">
                  <c:v>2005.0</c:v>
                </c:pt>
                <c:pt idx="25">
                  <c:v>2006.0</c:v>
                </c:pt>
                <c:pt idx="26">
                  <c:v>2007.0</c:v>
                </c:pt>
                <c:pt idx="27">
                  <c:v>2008.0</c:v>
                </c:pt>
                <c:pt idx="28">
                  <c:v>2009.0</c:v>
                </c:pt>
                <c:pt idx="29">
                  <c:v>2011.0</c:v>
                </c:pt>
                <c:pt idx="30">
                  <c:v>2012.0</c:v>
                </c:pt>
              </c:numCache>
            </c:numRef>
          </c:xVal>
          <c:yVal>
            <c:numRef>
              <c:f>Gini!$C$4:$C$34</c:f>
              <c:numCache>
                <c:formatCode>General</c:formatCode>
                <c:ptCount val="31"/>
                <c:pt idx="0">
                  <c:v>0.595</c:v>
                </c:pt>
                <c:pt idx="1">
                  <c:v>0.589</c:v>
                </c:pt>
                <c:pt idx="2">
                  <c:v>0.579</c:v>
                </c:pt>
                <c:pt idx="3">
                  <c:v>0.585</c:v>
                </c:pt>
                <c:pt idx="4">
                  <c:v>0.59</c:v>
                </c:pt>
                <c:pt idx="5">
                  <c:v>0.584</c:v>
                </c:pt>
                <c:pt idx="6">
                  <c:v>0.592</c:v>
                </c:pt>
                <c:pt idx="7">
                  <c:v>0.582</c:v>
                </c:pt>
                <c:pt idx="15">
                  <c:v>0.595</c:v>
                </c:pt>
                <c:pt idx="16">
                  <c:v>0.596</c:v>
                </c:pt>
                <c:pt idx="17">
                  <c:v>0.596</c:v>
                </c:pt>
                <c:pt idx="18">
                  <c:v>0.595</c:v>
                </c:pt>
                <c:pt idx="19">
                  <c:v>0.588</c:v>
                </c:pt>
                <c:pt idx="20">
                  <c:v>0.59</c:v>
                </c:pt>
                <c:pt idx="21">
                  <c:v>0.584</c:v>
                </c:pt>
                <c:pt idx="22">
                  <c:v>0.578</c:v>
                </c:pt>
                <c:pt idx="23">
                  <c:v>0.566</c:v>
                </c:pt>
                <c:pt idx="24">
                  <c:v>0.563</c:v>
                </c:pt>
                <c:pt idx="25">
                  <c:v>0.556</c:v>
                </c:pt>
                <c:pt idx="26">
                  <c:v>0.549</c:v>
                </c:pt>
                <c:pt idx="27">
                  <c:v>0.541</c:v>
                </c:pt>
                <c:pt idx="28">
                  <c:v>0.536</c:v>
                </c:pt>
                <c:pt idx="29" formatCode="0.000">
                  <c:v>0.523825570583344</c:v>
                </c:pt>
                <c:pt idx="30" formatCode="0.000">
                  <c:v>0.522379859924316</c:v>
                </c:pt>
              </c:numCache>
            </c:numRef>
          </c:yVal>
          <c:smooth val="0"/>
        </c:ser>
        <c:ser>
          <c:idx val="2"/>
          <c:order val="1"/>
          <c:tx>
            <c:strRef>
              <c:f>Gini!$E$1</c:f>
              <c:strCache>
                <c:ptCount val="1"/>
                <c:pt idx="0">
                  <c:v>lowr</c:v>
                </c:pt>
              </c:strCache>
            </c:strRef>
          </c:tx>
          <c:spPr>
            <a:ln>
              <a:solidFill>
                <a:schemeClr val="tx2">
                  <a:lumMod val="20000"/>
                  <a:lumOff val="80000"/>
                </a:schemeClr>
              </a:solidFill>
            </a:ln>
          </c:spPr>
          <c:marker>
            <c:symbol val="none"/>
          </c:marker>
          <c:xVal>
            <c:numRef>
              <c:f>Gini!$B$4:$B$34</c:f>
              <c:numCache>
                <c:formatCode>General</c:formatCode>
                <c:ptCount val="31"/>
                <c:pt idx="0">
                  <c:v>1978.0</c:v>
                </c:pt>
                <c:pt idx="1">
                  <c:v>1979.0</c:v>
                </c:pt>
                <c:pt idx="2">
                  <c:v>1981.0</c:v>
                </c:pt>
                <c:pt idx="3">
                  <c:v>1982.0</c:v>
                </c:pt>
                <c:pt idx="4">
                  <c:v>1983.0</c:v>
                </c:pt>
                <c:pt idx="5">
                  <c:v>1984.0</c:v>
                </c:pt>
                <c:pt idx="6">
                  <c:v>1985.0</c:v>
                </c:pt>
                <c:pt idx="7">
                  <c:v>1986.0</c:v>
                </c:pt>
                <c:pt idx="8">
                  <c:v>1987.0</c:v>
                </c:pt>
                <c:pt idx="9">
                  <c:v>1988.0</c:v>
                </c:pt>
                <c:pt idx="10">
                  <c:v>1989.0</c:v>
                </c:pt>
                <c:pt idx="11">
                  <c:v>1990.0</c:v>
                </c:pt>
                <c:pt idx="12">
                  <c:v>1991.0</c:v>
                </c:pt>
                <c:pt idx="13">
                  <c:v>1992.0</c:v>
                </c:pt>
                <c:pt idx="14">
                  <c:v>1993.0</c:v>
                </c:pt>
                <c:pt idx="15">
                  <c:v>1995.0</c:v>
                </c:pt>
                <c:pt idx="16">
                  <c:v>1996.0</c:v>
                </c:pt>
                <c:pt idx="17">
                  <c:v>1997.0</c:v>
                </c:pt>
                <c:pt idx="18">
                  <c:v>1998.0</c:v>
                </c:pt>
                <c:pt idx="19">
                  <c:v>1999.0</c:v>
                </c:pt>
                <c:pt idx="20">
                  <c:v>2001.0</c:v>
                </c:pt>
                <c:pt idx="21">
                  <c:v>2002.0</c:v>
                </c:pt>
                <c:pt idx="22">
                  <c:v>2003.0</c:v>
                </c:pt>
                <c:pt idx="23">
                  <c:v>2004.0</c:v>
                </c:pt>
                <c:pt idx="24">
                  <c:v>2005.0</c:v>
                </c:pt>
                <c:pt idx="25">
                  <c:v>2006.0</c:v>
                </c:pt>
                <c:pt idx="26">
                  <c:v>2007.0</c:v>
                </c:pt>
                <c:pt idx="27">
                  <c:v>2008.0</c:v>
                </c:pt>
                <c:pt idx="28">
                  <c:v>2009.0</c:v>
                </c:pt>
                <c:pt idx="29">
                  <c:v>2011.0</c:v>
                </c:pt>
                <c:pt idx="30">
                  <c:v>2012.0</c:v>
                </c:pt>
              </c:numCache>
            </c:numRef>
          </c:xVal>
          <c:yVal>
            <c:numRef>
              <c:f>Gini!$E$4:$E$34</c:f>
              <c:numCache>
                <c:formatCode>General</c:formatCode>
                <c:ptCount val="31"/>
                <c:pt idx="0">
                  <c:v>0.602</c:v>
                </c:pt>
                <c:pt idx="1">
                  <c:v>0.597</c:v>
                </c:pt>
                <c:pt idx="2">
                  <c:v>0.585</c:v>
                </c:pt>
                <c:pt idx="3">
                  <c:v>0.592</c:v>
                </c:pt>
                <c:pt idx="4">
                  <c:v>0.597</c:v>
                </c:pt>
                <c:pt idx="5">
                  <c:v>0.59</c:v>
                </c:pt>
                <c:pt idx="6">
                  <c:v>0.598</c:v>
                </c:pt>
                <c:pt idx="7">
                  <c:v>0.593</c:v>
                </c:pt>
                <c:pt idx="15">
                  <c:v>0.602</c:v>
                </c:pt>
                <c:pt idx="16">
                  <c:v>0.604</c:v>
                </c:pt>
                <c:pt idx="17">
                  <c:v>0.603</c:v>
                </c:pt>
                <c:pt idx="18">
                  <c:v>0.602</c:v>
                </c:pt>
                <c:pt idx="19">
                  <c:v>0.595</c:v>
                </c:pt>
                <c:pt idx="20">
                  <c:v>0.597</c:v>
                </c:pt>
                <c:pt idx="21">
                  <c:v>0.591</c:v>
                </c:pt>
                <c:pt idx="22">
                  <c:v>0.584</c:v>
                </c:pt>
                <c:pt idx="23">
                  <c:v>0.572</c:v>
                </c:pt>
                <c:pt idx="24">
                  <c:v>0.569</c:v>
                </c:pt>
                <c:pt idx="25">
                  <c:v>0.563</c:v>
                </c:pt>
                <c:pt idx="26">
                  <c:v>0.556</c:v>
                </c:pt>
                <c:pt idx="27">
                  <c:v>0.548</c:v>
                </c:pt>
                <c:pt idx="28">
                  <c:v>0.543</c:v>
                </c:pt>
                <c:pt idx="29" formatCode="0.000">
                  <c:v>0.530825570583344</c:v>
                </c:pt>
                <c:pt idx="30" formatCode="0.000">
                  <c:v>0.529379859924316</c:v>
                </c:pt>
              </c:numCache>
            </c:numRef>
          </c:yVal>
          <c:smooth val="0"/>
        </c:ser>
        <c:ser>
          <c:idx val="1"/>
          <c:order val="2"/>
          <c:tx>
            <c:strRef>
              <c:f>Gini!$D$1</c:f>
              <c:strCache>
                <c:ptCount val="1"/>
                <c:pt idx="0">
                  <c:v>Gini</c:v>
                </c:pt>
              </c:strCache>
            </c:strRef>
          </c:tx>
          <c:spPr>
            <a:ln w="15875">
              <a:solidFill>
                <a:schemeClr val="tx2">
                  <a:lumMod val="75000"/>
                </a:schemeClr>
              </a:solidFill>
            </a:ln>
          </c:spPr>
          <c:marker>
            <c:symbol val="square"/>
            <c:size val="3"/>
            <c:spPr>
              <a:solidFill>
                <a:schemeClr val="tx2">
                  <a:lumMod val="40000"/>
                  <a:lumOff val="60000"/>
                </a:schemeClr>
              </a:solidFill>
              <a:ln w="3175">
                <a:solidFill>
                  <a:schemeClr val="tx2">
                    <a:lumMod val="75000"/>
                  </a:schemeClr>
                </a:solidFill>
              </a:ln>
            </c:spPr>
          </c:marker>
          <c:dLbls>
            <c:dLbl>
              <c:idx val="1"/>
              <c:delete val="1"/>
            </c:dLbl>
            <c:dLbl>
              <c:idx val="3"/>
              <c:delete val="1"/>
            </c:dLbl>
            <c:dLbl>
              <c:idx val="4"/>
              <c:layout>
                <c:manualLayout>
                  <c:x val="-0.0249999759204412"/>
                  <c:y val="-0.0360681804309345"/>
                </c:manualLayout>
              </c:layout>
              <c:dLblPos val="r"/>
              <c:showLegendKey val="0"/>
              <c:showVal val="1"/>
              <c:showCatName val="0"/>
              <c:showSerName val="0"/>
              <c:showPercent val="0"/>
              <c:showBubbleSize val="0"/>
            </c:dLbl>
            <c:dLbl>
              <c:idx val="5"/>
              <c:delete val="1"/>
            </c:dLbl>
            <c:dLbl>
              <c:idx val="6"/>
              <c:delete val="1"/>
            </c:dLbl>
            <c:dLbl>
              <c:idx val="7"/>
              <c:layout>
                <c:manualLayout>
                  <c:x val="-0.00733964217775536"/>
                  <c:y val="-0.0125968992248062"/>
                </c:manualLayout>
              </c:layout>
              <c:dLblPos val="r"/>
              <c:showLegendKey val="0"/>
              <c:showVal val="1"/>
              <c:showCatName val="0"/>
              <c:showSerName val="0"/>
              <c:showPercent val="0"/>
              <c:showBubbleSize val="0"/>
            </c:dLbl>
            <c:dLbl>
              <c:idx val="15"/>
              <c:layout>
                <c:manualLayout>
                  <c:x val="-0.0535677719184185"/>
                  <c:y val="-0.0234712812061283"/>
                </c:manualLayout>
              </c:layout>
              <c:dLblPos val="r"/>
              <c:showLegendKey val="0"/>
              <c:showVal val="1"/>
              <c:showCatName val="0"/>
              <c:showSerName val="0"/>
              <c:showPercent val="0"/>
              <c:showBubbleSize val="0"/>
            </c:dLbl>
            <c:dLbl>
              <c:idx val="16"/>
              <c:delete val="1"/>
            </c:dLbl>
            <c:dLbl>
              <c:idx val="17"/>
              <c:layout>
                <c:manualLayout>
                  <c:x val="0.0"/>
                  <c:y val="-0.0277777777777778"/>
                </c:manualLayout>
              </c:layout>
              <c:dLblPos val="r"/>
              <c:showLegendKey val="0"/>
              <c:showVal val="1"/>
              <c:showCatName val="0"/>
              <c:showSerName val="0"/>
              <c:showPercent val="0"/>
              <c:showBubbleSize val="0"/>
            </c:dLbl>
            <c:dLbl>
              <c:idx val="19"/>
              <c:layout>
                <c:manualLayout>
                  <c:x val="-0.085703387993932"/>
                  <c:y val="0.00915155954342918"/>
                </c:manualLayout>
              </c:layout>
              <c:dLblPos val="r"/>
              <c:showLegendKey val="0"/>
              <c:showVal val="1"/>
              <c:showCatName val="0"/>
              <c:showSerName val="0"/>
              <c:showPercent val="0"/>
              <c:showBubbleSize val="0"/>
            </c:dLbl>
            <c:dLbl>
              <c:idx val="29"/>
              <c:layout>
                <c:manualLayout>
                  <c:x val="-0.00733944954128441"/>
                  <c:y val="-0.0310077519379845"/>
                </c:manualLayout>
              </c:layout>
              <c:dLblPos val="r"/>
              <c:showLegendKey val="0"/>
              <c:showVal val="1"/>
              <c:showCatName val="0"/>
              <c:showSerName val="0"/>
              <c:showPercent val="0"/>
              <c:showBubbleSize val="0"/>
            </c:dLbl>
            <c:spPr>
              <a:noFill/>
              <a:ln w="25400">
                <a:noFill/>
              </a:ln>
            </c:spPr>
            <c:txPr>
              <a:bodyPr/>
              <a:lstStyle/>
              <a:p>
                <a:pPr>
                  <a:defRPr sz="800" b="1">
                    <a:solidFill>
                      <a:schemeClr val="tx2">
                        <a:lumMod val="75000"/>
                      </a:schemeClr>
                    </a:solidFill>
                  </a:defRPr>
                </a:pPr>
                <a:endParaRPr lang="en-US"/>
              </a:p>
            </c:txPr>
            <c:showLegendKey val="0"/>
            <c:showVal val="1"/>
            <c:showCatName val="0"/>
            <c:showSerName val="0"/>
            <c:showPercent val="0"/>
            <c:showBubbleSize val="0"/>
            <c:showLeaderLines val="0"/>
          </c:dLbls>
          <c:xVal>
            <c:numRef>
              <c:f>Gini!$B$4:$B$34</c:f>
              <c:numCache>
                <c:formatCode>General</c:formatCode>
                <c:ptCount val="31"/>
                <c:pt idx="0">
                  <c:v>1978.0</c:v>
                </c:pt>
                <c:pt idx="1">
                  <c:v>1979.0</c:v>
                </c:pt>
                <c:pt idx="2">
                  <c:v>1981.0</c:v>
                </c:pt>
                <c:pt idx="3">
                  <c:v>1982.0</c:v>
                </c:pt>
                <c:pt idx="4">
                  <c:v>1983.0</c:v>
                </c:pt>
                <c:pt idx="5">
                  <c:v>1984.0</c:v>
                </c:pt>
                <c:pt idx="6">
                  <c:v>1985.0</c:v>
                </c:pt>
                <c:pt idx="7">
                  <c:v>1986.0</c:v>
                </c:pt>
                <c:pt idx="8">
                  <c:v>1987.0</c:v>
                </c:pt>
                <c:pt idx="9">
                  <c:v>1988.0</c:v>
                </c:pt>
                <c:pt idx="10">
                  <c:v>1989.0</c:v>
                </c:pt>
                <c:pt idx="11">
                  <c:v>1990.0</c:v>
                </c:pt>
                <c:pt idx="12">
                  <c:v>1991.0</c:v>
                </c:pt>
                <c:pt idx="13">
                  <c:v>1992.0</c:v>
                </c:pt>
                <c:pt idx="14">
                  <c:v>1993.0</c:v>
                </c:pt>
                <c:pt idx="15">
                  <c:v>1995.0</c:v>
                </c:pt>
                <c:pt idx="16">
                  <c:v>1996.0</c:v>
                </c:pt>
                <c:pt idx="17">
                  <c:v>1997.0</c:v>
                </c:pt>
                <c:pt idx="18">
                  <c:v>1998.0</c:v>
                </c:pt>
                <c:pt idx="19">
                  <c:v>1999.0</c:v>
                </c:pt>
                <c:pt idx="20">
                  <c:v>2001.0</c:v>
                </c:pt>
                <c:pt idx="21">
                  <c:v>2002.0</c:v>
                </c:pt>
                <c:pt idx="22">
                  <c:v>2003.0</c:v>
                </c:pt>
                <c:pt idx="23">
                  <c:v>2004.0</c:v>
                </c:pt>
                <c:pt idx="24">
                  <c:v>2005.0</c:v>
                </c:pt>
                <c:pt idx="25">
                  <c:v>2006.0</c:v>
                </c:pt>
                <c:pt idx="26">
                  <c:v>2007.0</c:v>
                </c:pt>
                <c:pt idx="27">
                  <c:v>2008.0</c:v>
                </c:pt>
                <c:pt idx="28">
                  <c:v>2009.0</c:v>
                </c:pt>
                <c:pt idx="29">
                  <c:v>2011.0</c:v>
                </c:pt>
                <c:pt idx="30">
                  <c:v>2012.0</c:v>
                </c:pt>
              </c:numCache>
            </c:numRef>
          </c:xVal>
          <c:yVal>
            <c:numRef>
              <c:f>Gini!$D$4:$D$34</c:f>
              <c:numCache>
                <c:formatCode>0.000</c:formatCode>
                <c:ptCount val="31"/>
                <c:pt idx="0">
                  <c:v>0.598</c:v>
                </c:pt>
                <c:pt idx="1">
                  <c:v>0.593</c:v>
                </c:pt>
                <c:pt idx="2">
                  <c:v>0.582</c:v>
                </c:pt>
                <c:pt idx="3">
                  <c:v>0.589</c:v>
                </c:pt>
                <c:pt idx="4">
                  <c:v>0.593</c:v>
                </c:pt>
                <c:pt idx="5">
                  <c:v>0.588</c:v>
                </c:pt>
                <c:pt idx="6">
                  <c:v>0.595</c:v>
                </c:pt>
                <c:pt idx="7">
                  <c:v>0.587</c:v>
                </c:pt>
                <c:pt idx="15">
                  <c:v>0.598</c:v>
                </c:pt>
                <c:pt idx="16">
                  <c:v>0.599</c:v>
                </c:pt>
                <c:pt idx="17">
                  <c:v>0.6</c:v>
                </c:pt>
                <c:pt idx="18">
                  <c:v>0.598</c:v>
                </c:pt>
                <c:pt idx="19">
                  <c:v>0.592</c:v>
                </c:pt>
                <c:pt idx="20">
                  <c:v>0.594</c:v>
                </c:pt>
                <c:pt idx="21">
                  <c:v>0.587</c:v>
                </c:pt>
                <c:pt idx="22">
                  <c:v>0.581</c:v>
                </c:pt>
                <c:pt idx="23">
                  <c:v>0.569</c:v>
                </c:pt>
                <c:pt idx="24">
                  <c:v>0.566</c:v>
                </c:pt>
                <c:pt idx="25">
                  <c:v>0.56</c:v>
                </c:pt>
                <c:pt idx="26">
                  <c:v>0.553</c:v>
                </c:pt>
                <c:pt idx="27">
                  <c:v>0.544</c:v>
                </c:pt>
                <c:pt idx="28">
                  <c:v>0.539</c:v>
                </c:pt>
                <c:pt idx="29">
                  <c:v>0.527325570583344</c:v>
                </c:pt>
                <c:pt idx="30">
                  <c:v>0.525879859924317</c:v>
                </c:pt>
              </c:numCache>
            </c:numRef>
          </c:yVal>
          <c:smooth val="0"/>
        </c:ser>
        <c:dLbls>
          <c:showLegendKey val="0"/>
          <c:showVal val="0"/>
          <c:showCatName val="0"/>
          <c:showSerName val="0"/>
          <c:showPercent val="0"/>
          <c:showBubbleSize val="0"/>
        </c:dLbls>
        <c:axId val="2095745096"/>
        <c:axId val="2095751048"/>
      </c:scatterChart>
      <c:valAx>
        <c:axId val="2095745096"/>
        <c:scaling>
          <c:orientation val="minMax"/>
          <c:max val="2014.0"/>
          <c:min val="1994.0"/>
        </c:scaling>
        <c:delete val="0"/>
        <c:axPos val="b"/>
        <c:title>
          <c:tx>
            <c:rich>
              <a:bodyPr/>
              <a:lstStyle/>
              <a:p>
                <a:pPr>
                  <a:defRPr b="0"/>
                </a:pPr>
                <a:r>
                  <a:rPr lang="en-US" b="0"/>
                  <a:t>Year</a:t>
                </a:r>
              </a:p>
            </c:rich>
          </c:tx>
          <c:layout>
            <c:manualLayout>
              <c:xMode val="edge"/>
              <c:yMode val="edge"/>
              <c:x val="0.00197683546437429"/>
              <c:y val="0.93520478544833"/>
            </c:manualLayout>
          </c:layout>
          <c:overlay val="0"/>
          <c:spPr>
            <a:noFill/>
            <a:ln w="25400">
              <a:noFill/>
            </a:ln>
          </c:spPr>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95751048"/>
        <c:crosses val="autoZero"/>
        <c:crossBetween val="midCat"/>
        <c:majorUnit val="6.0"/>
      </c:valAx>
      <c:valAx>
        <c:axId val="2095751048"/>
        <c:scaling>
          <c:orientation val="minMax"/>
        </c:scaling>
        <c:delete val="0"/>
        <c:axPos val="l"/>
        <c:majorGridlines>
          <c:spPr>
            <a:ln>
              <a:solidFill>
                <a:schemeClr val="bg1">
                  <a:lumMod val="85000"/>
                </a:schemeClr>
              </a:solidFill>
              <a:prstDash val="sysDash"/>
            </a:ln>
          </c:spPr>
        </c:majorGridlines>
        <c:title>
          <c:tx>
            <c:rich>
              <a:bodyPr rot="-5400000" vert="horz"/>
              <a:lstStyle/>
              <a:p>
                <a:pPr>
                  <a:defRPr b="0"/>
                </a:pPr>
                <a:r>
                  <a:rPr lang="en-US" b="0"/>
                  <a:t>Gini Coefficient</a:t>
                </a:r>
              </a:p>
            </c:rich>
          </c:tx>
          <c:layout>
            <c:manualLayout>
              <c:xMode val="edge"/>
              <c:yMode val="edge"/>
              <c:x val="0.0111110790050327"/>
              <c:y val="0.0892495269486664"/>
            </c:manualLayout>
          </c:layout>
          <c:overlay val="0"/>
          <c:spPr>
            <a:noFill/>
            <a:ln w="25400">
              <a:noFill/>
            </a:ln>
          </c:spPr>
        </c:title>
        <c:numFmt formatCode="#,##0.00" sourceLinked="0"/>
        <c:majorTickMark val="out"/>
        <c:minorTickMark val="none"/>
        <c:tickLblPos val="nextTo"/>
        <c:crossAx val="2095745096"/>
        <c:crosses val="autoZero"/>
        <c:crossBetween val="midCat"/>
      </c:valAx>
    </c:plotArea>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988608843985832"/>
          <c:y val="0.0282524059492563"/>
          <c:w val="0.882241318008765"/>
          <c:h val="0.839891732283471"/>
        </c:manualLayout>
      </c:layout>
      <c:lineChart>
        <c:grouping val="standard"/>
        <c:varyColors val="0"/>
        <c:ser>
          <c:idx val="0"/>
          <c:order val="0"/>
          <c:marker>
            <c:symbol val="none"/>
          </c:marker>
          <c:dPt>
            <c:idx val="0"/>
            <c:marker>
              <c:symbol val="circle"/>
              <c:size val="6"/>
              <c:spPr>
                <a:solidFill>
                  <a:sysClr val="window" lastClr="FFFFFF"/>
                </a:solidFill>
              </c:spPr>
            </c:marker>
            <c:bubble3D val="0"/>
          </c:dPt>
          <c:dPt>
            <c:idx val="12"/>
            <c:marker>
              <c:symbol val="circle"/>
              <c:size val="6"/>
              <c:spPr>
                <a:solidFill>
                  <a:prstClr val="white"/>
                </a:solidFill>
              </c:spPr>
            </c:marker>
            <c:bubble3D val="0"/>
          </c:dPt>
          <c:dPt>
            <c:idx val="14"/>
            <c:marker>
              <c:symbol val="circle"/>
              <c:size val="6"/>
              <c:spPr>
                <a:solidFill>
                  <a:sysClr val="window" lastClr="FFFFFF"/>
                </a:solidFill>
              </c:spPr>
            </c:marker>
            <c:bubble3D val="0"/>
          </c:dPt>
          <c:dLbls>
            <c:dLbl>
              <c:idx val="0"/>
              <c:layout>
                <c:manualLayout>
                  <c:x val="-0.0305555555555556"/>
                  <c:y val="0.0555555555555554"/>
                </c:manualLayout>
              </c:layout>
              <c:tx>
                <c:rich>
                  <a:bodyPr/>
                  <a:lstStyle/>
                  <a:p>
                    <a:r>
                      <a:rPr lang="en-US" sz="1400">
                        <a:latin typeface="Arial Narrow" pitchFamily="34" charset="0"/>
                      </a:rPr>
                      <a:t>16.4%</a:t>
                    </a:r>
                  </a:p>
                </c:rich>
              </c:tx>
              <c:showLegendKey val="0"/>
              <c:showVal val="1"/>
              <c:showCatName val="0"/>
              <c:showSerName val="0"/>
              <c:showPercent val="0"/>
              <c:showBubbleSize val="0"/>
            </c:dLbl>
            <c:dLbl>
              <c:idx val="12"/>
              <c:layout>
                <c:manualLayout>
                  <c:x val="-0.0405885337392187"/>
                  <c:y val="0.0529363110008274"/>
                </c:manualLayout>
              </c:layout>
              <c:tx>
                <c:rich>
                  <a:bodyPr/>
                  <a:lstStyle/>
                  <a:p>
                    <a:r>
                      <a:rPr lang="en-US" dirty="0" smtClean="0"/>
                      <a:t>6.1%</a:t>
                    </a:r>
                    <a:endParaRPr lang="en-US" dirty="0"/>
                  </a:p>
                </c:rich>
              </c:tx>
              <c:showLegendKey val="0"/>
              <c:showVal val="1"/>
              <c:showCatName val="0"/>
              <c:showSerName val="0"/>
              <c:showPercent val="0"/>
              <c:showBubbleSize val="0"/>
            </c:dLbl>
            <c:dLbl>
              <c:idx val="14"/>
              <c:layout>
                <c:manualLayout>
                  <c:x val="-0.013888888888889"/>
                  <c:y val="0.0787037037037037"/>
                </c:manualLayout>
              </c:layout>
              <c:tx>
                <c:rich>
                  <a:bodyPr/>
                  <a:lstStyle/>
                  <a:p>
                    <a:r>
                      <a:rPr lang="en-US" sz="1400">
                        <a:latin typeface="Arial Narrow" pitchFamily="34" charset="0"/>
                      </a:rPr>
                      <a:t>4.7%</a:t>
                    </a:r>
                  </a:p>
                </c:rich>
              </c:tx>
              <c:showLegendKey val="0"/>
              <c:showVal val="1"/>
              <c:showCatName val="0"/>
              <c:showSerName val="0"/>
              <c:showPercent val="0"/>
              <c:showBubbleSize val="0"/>
            </c:dLbl>
            <c:numFmt formatCode="#,##0.0" sourceLinked="0"/>
            <c:txPr>
              <a:bodyPr/>
              <a:lstStyle/>
              <a:p>
                <a:pPr>
                  <a:defRPr sz="1400">
                    <a:solidFill>
                      <a:schemeClr val="tx2"/>
                    </a:solidFill>
                    <a:latin typeface="Arial Narrow" pitchFamily="34" charset="0"/>
                  </a:defRPr>
                </a:pPr>
                <a:endParaRPr lang="en-US"/>
              </a:p>
            </c:txPr>
            <c:showLegendKey val="0"/>
            <c:showVal val="0"/>
            <c:showCatName val="0"/>
            <c:showSerName val="0"/>
            <c:showPercent val="0"/>
            <c:showBubbleSize val="0"/>
          </c:dLbls>
          <c:cat>
            <c:numRef>
              <c:f>Plan1!$A$3:$A$17</c:f>
              <c:numCache>
                <c:formatCode>General</c:formatCode>
                <c:ptCount val="15"/>
                <c:pt idx="0">
                  <c:v>1995.0</c:v>
                </c:pt>
                <c:pt idx="1">
                  <c:v>1996.0</c:v>
                </c:pt>
                <c:pt idx="2">
                  <c:v>1997.0</c:v>
                </c:pt>
                <c:pt idx="3">
                  <c:v>1998.0</c:v>
                </c:pt>
                <c:pt idx="4">
                  <c:v>1999.0</c:v>
                </c:pt>
                <c:pt idx="5">
                  <c:v>2000.0</c:v>
                </c:pt>
                <c:pt idx="6">
                  <c:v>2001.0</c:v>
                </c:pt>
                <c:pt idx="7">
                  <c:v>2002.0</c:v>
                </c:pt>
                <c:pt idx="8">
                  <c:v>2003.0</c:v>
                </c:pt>
                <c:pt idx="9">
                  <c:v>2004.0</c:v>
                </c:pt>
                <c:pt idx="10">
                  <c:v>2005.0</c:v>
                </c:pt>
                <c:pt idx="11">
                  <c:v>2006.0</c:v>
                </c:pt>
                <c:pt idx="12">
                  <c:v>2007.0</c:v>
                </c:pt>
                <c:pt idx="13">
                  <c:v>2008.0</c:v>
                </c:pt>
                <c:pt idx="14">
                  <c:v>2009.0</c:v>
                </c:pt>
              </c:numCache>
            </c:numRef>
          </c:cat>
          <c:val>
            <c:numRef>
              <c:f>Plan1!$C$3:$C$17</c:f>
              <c:numCache>
                <c:formatCode>0.0</c:formatCode>
                <c:ptCount val="15"/>
                <c:pt idx="0">
                  <c:v>16.36237599999999</c:v>
                </c:pt>
                <c:pt idx="1">
                  <c:v>16.78526499999994</c:v>
                </c:pt>
                <c:pt idx="2">
                  <c:v>16.99551999999989</c:v>
                </c:pt>
                <c:pt idx="3">
                  <c:v>15.360013</c:v>
                </c:pt>
                <c:pt idx="4">
                  <c:v>14.926109</c:v>
                </c:pt>
                <c:pt idx="5">
                  <c:v>14.44504450000003</c:v>
                </c:pt>
                <c:pt idx="6">
                  <c:v>13.96398000000001</c:v>
                </c:pt>
                <c:pt idx="7">
                  <c:v>11.264613</c:v>
                </c:pt>
                <c:pt idx="8">
                  <c:v>11.986673</c:v>
                </c:pt>
                <c:pt idx="9">
                  <c:v>9.702941000000001</c:v>
                </c:pt>
                <c:pt idx="10">
                  <c:v>8.048903999999998</c:v>
                </c:pt>
                <c:pt idx="11">
                  <c:v>6.745821999999999</c:v>
                </c:pt>
                <c:pt idx="12">
                  <c:v>6.059244000000001</c:v>
                </c:pt>
                <c:pt idx="13">
                  <c:v>4.758174999999984</c:v>
                </c:pt>
                <c:pt idx="14">
                  <c:v>4.712207</c:v>
                </c:pt>
              </c:numCache>
            </c:numRef>
          </c:val>
          <c:smooth val="0"/>
        </c:ser>
        <c:dLbls>
          <c:showLegendKey val="0"/>
          <c:showVal val="0"/>
          <c:showCatName val="0"/>
          <c:showSerName val="0"/>
          <c:showPercent val="0"/>
          <c:showBubbleSize val="0"/>
        </c:dLbls>
        <c:marker val="1"/>
        <c:smooth val="0"/>
        <c:axId val="2094130024"/>
        <c:axId val="2094133336"/>
      </c:lineChart>
      <c:catAx>
        <c:axId val="2094130024"/>
        <c:scaling>
          <c:orientation val="minMax"/>
        </c:scaling>
        <c:delete val="0"/>
        <c:axPos val="b"/>
        <c:minorGridlines>
          <c:spPr>
            <a:ln w="6350">
              <a:solidFill>
                <a:sysClr val="windowText" lastClr="000000">
                  <a:tint val="75000"/>
                  <a:shade val="95000"/>
                  <a:satMod val="105000"/>
                  <a:alpha val="50000"/>
                </a:sysClr>
              </a:solidFill>
            </a:ln>
          </c:spPr>
        </c:minorGridlines>
        <c:numFmt formatCode="General" sourceLinked="1"/>
        <c:majorTickMark val="out"/>
        <c:minorTickMark val="none"/>
        <c:tickLblPos val="nextTo"/>
        <c:txPr>
          <a:bodyPr/>
          <a:lstStyle/>
          <a:p>
            <a:pPr>
              <a:defRPr sz="1200">
                <a:latin typeface="Arial Narrow" pitchFamily="34" charset="0"/>
              </a:defRPr>
            </a:pPr>
            <a:endParaRPr lang="en-US"/>
          </a:p>
        </c:txPr>
        <c:crossAx val="2094133336"/>
        <c:crosses val="autoZero"/>
        <c:auto val="1"/>
        <c:lblAlgn val="ctr"/>
        <c:lblOffset val="100"/>
        <c:tickLblSkip val="2"/>
        <c:tickMarkSkip val="2"/>
        <c:noMultiLvlLbl val="0"/>
      </c:catAx>
      <c:valAx>
        <c:axId val="2094133336"/>
        <c:scaling>
          <c:orientation val="minMax"/>
          <c:max val="20.0"/>
        </c:scaling>
        <c:delete val="0"/>
        <c:axPos val="l"/>
        <c:majorGridlines>
          <c:spPr>
            <a:ln w="6350">
              <a:solidFill>
                <a:sysClr val="windowText" lastClr="000000">
                  <a:tint val="75000"/>
                  <a:shade val="95000"/>
                  <a:satMod val="105000"/>
                  <a:alpha val="50000"/>
                </a:sysClr>
              </a:solidFill>
            </a:ln>
          </c:spPr>
        </c:majorGridlines>
        <c:title>
          <c:tx>
            <c:rich>
              <a:bodyPr rot="-5400000" vert="horz"/>
              <a:lstStyle/>
              <a:p>
                <a:pPr>
                  <a:defRPr sz="1400">
                    <a:latin typeface="Arial Narrow" pitchFamily="34" charset="0"/>
                  </a:defRPr>
                </a:pPr>
                <a:r>
                  <a:rPr lang="en-US" sz="1400" dirty="0" smtClean="0">
                    <a:latin typeface="Arial Narrow" pitchFamily="34" charset="0"/>
                  </a:rPr>
                  <a:t>Extreme</a:t>
                </a:r>
                <a:r>
                  <a:rPr lang="en-US" sz="1400" baseline="0" dirty="0" smtClean="0">
                    <a:latin typeface="Arial Narrow" pitchFamily="34" charset="0"/>
                  </a:rPr>
                  <a:t> </a:t>
                </a:r>
                <a:r>
                  <a:rPr lang="en-US" sz="1400" dirty="0" smtClean="0">
                    <a:latin typeface="Arial Narrow" pitchFamily="34" charset="0"/>
                  </a:rPr>
                  <a:t>Poverty </a:t>
                </a:r>
                <a:r>
                  <a:rPr lang="en-US" sz="1400" dirty="0">
                    <a:latin typeface="Arial Narrow" pitchFamily="34" charset="0"/>
                  </a:rPr>
                  <a:t>(%)</a:t>
                </a:r>
              </a:p>
            </c:rich>
          </c:tx>
          <c:layout>
            <c:manualLayout>
              <c:xMode val="edge"/>
              <c:yMode val="edge"/>
              <c:x val="0.0"/>
              <c:y val="0.270874738672555"/>
            </c:manualLayout>
          </c:layout>
          <c:overlay val="0"/>
        </c:title>
        <c:numFmt formatCode="0" sourceLinked="0"/>
        <c:majorTickMark val="out"/>
        <c:minorTickMark val="none"/>
        <c:tickLblPos val="nextTo"/>
        <c:txPr>
          <a:bodyPr/>
          <a:lstStyle/>
          <a:p>
            <a:pPr>
              <a:defRPr sz="1200">
                <a:latin typeface="Arial Narrow" pitchFamily="34" charset="0"/>
              </a:defRPr>
            </a:pPr>
            <a:endParaRPr lang="en-US"/>
          </a:p>
        </c:txPr>
        <c:crossAx val="2094130024"/>
        <c:crosses val="autoZero"/>
        <c:crossBetween val="between"/>
        <c:majorUnit val="2.0"/>
      </c:valAx>
    </c:plotArea>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988608843985833"/>
          <c:y val="0.0282524059492563"/>
          <c:w val="0.882241318008765"/>
          <c:h val="0.788745694922788"/>
        </c:manualLayout>
      </c:layout>
      <c:barChart>
        <c:barDir val="col"/>
        <c:grouping val="clustered"/>
        <c:varyColors val="0"/>
        <c:ser>
          <c:idx val="1"/>
          <c:order val="1"/>
          <c:spPr>
            <a:solidFill>
              <a:prstClr val="white">
                <a:lumMod val="75000"/>
                <a:alpha val="50000"/>
              </a:prstClr>
            </a:solidFill>
            <a:ln>
              <a:noFill/>
            </a:ln>
          </c:spPr>
          <c:invertIfNegative val="0"/>
          <c:val>
            <c:numRef>
              <c:f>'ipeadata(04-08-2011-03-03)'!$C$2:$C$314</c:f>
              <c:numCache>
                <c:formatCode>General</c:formatCode>
                <c:ptCount val="313"/>
                <c:pt idx="0">
                  <c:v>0.0</c:v>
                </c:pt>
                <c:pt idx="1">
                  <c:v>0.0</c:v>
                </c:pt>
                <c:pt idx="2">
                  <c:v>0.0</c:v>
                </c:pt>
                <c:pt idx="3">
                  <c:v>0.0</c:v>
                </c:pt>
                <c:pt idx="4">
                  <c:v>0.0</c:v>
                </c:pt>
                <c:pt idx="5">
                  <c:v>0.0</c:v>
                </c:pt>
                <c:pt idx="6">
                  <c:v>0.0</c:v>
                </c:pt>
                <c:pt idx="7">
                  <c:v>0.0</c:v>
                </c:pt>
                <c:pt idx="8">
                  <c:v>0.0</c:v>
                </c:pt>
                <c:pt idx="9">
                  <c:v>0.0</c:v>
                </c:pt>
                <c:pt idx="10">
                  <c:v>0.0</c:v>
                </c:pt>
                <c:pt idx="11">
                  <c:v>0.0</c:v>
                </c:pt>
                <c:pt idx="12">
                  <c:v>0.0</c:v>
                </c:pt>
                <c:pt idx="13">
                  <c:v>0.0</c:v>
                </c:pt>
                <c:pt idx="14">
                  <c:v>0.0</c:v>
                </c:pt>
                <c:pt idx="15">
                  <c:v>0.0</c:v>
                </c:pt>
                <c:pt idx="16">
                  <c:v>0.0</c:v>
                </c:pt>
                <c:pt idx="17">
                  <c:v>0.0</c:v>
                </c:pt>
                <c:pt idx="18">
                  <c:v>0.0</c:v>
                </c:pt>
                <c:pt idx="19">
                  <c:v>0.0</c:v>
                </c:pt>
                <c:pt idx="20">
                  <c:v>0.0</c:v>
                </c:pt>
                <c:pt idx="21">
                  <c:v>0.0</c:v>
                </c:pt>
                <c:pt idx="22">
                  <c:v>0.0</c:v>
                </c:pt>
                <c:pt idx="23">
                  <c:v>0.0</c:v>
                </c:pt>
                <c:pt idx="24">
                  <c:v>0.0</c:v>
                </c:pt>
                <c:pt idx="25">
                  <c:v>0.0</c:v>
                </c:pt>
                <c:pt idx="26">
                  <c:v>0.0</c:v>
                </c:pt>
                <c:pt idx="27">
                  <c:v>0.0</c:v>
                </c:pt>
                <c:pt idx="28">
                  <c:v>0.0</c:v>
                </c:pt>
                <c:pt idx="29">
                  <c:v>0.0</c:v>
                </c:pt>
                <c:pt idx="30">
                  <c:v>0.0</c:v>
                </c:pt>
                <c:pt idx="31">
                  <c:v>0.0</c:v>
                </c:pt>
                <c:pt idx="32">
                  <c:v>0.0</c:v>
                </c:pt>
                <c:pt idx="33">
                  <c:v>0.0</c:v>
                </c:pt>
                <c:pt idx="34">
                  <c:v>0.0</c:v>
                </c:pt>
                <c:pt idx="35">
                  <c:v>0.0</c:v>
                </c:pt>
                <c:pt idx="36">
                  <c:v>0.0</c:v>
                </c:pt>
                <c:pt idx="37">
                  <c:v>0.0</c:v>
                </c:pt>
                <c:pt idx="38">
                  <c:v>0.0</c:v>
                </c:pt>
                <c:pt idx="39">
                  <c:v>0.0</c:v>
                </c:pt>
                <c:pt idx="40">
                  <c:v>0.0</c:v>
                </c:pt>
                <c:pt idx="41">
                  <c:v>0.0</c:v>
                </c:pt>
                <c:pt idx="42">
                  <c:v>0.0</c:v>
                </c:pt>
                <c:pt idx="43">
                  <c:v>0.0</c:v>
                </c:pt>
                <c:pt idx="44">
                  <c:v>0.0</c:v>
                </c:pt>
                <c:pt idx="45">
                  <c:v>0.0</c:v>
                </c:pt>
                <c:pt idx="46">
                  <c:v>0.0</c:v>
                </c:pt>
                <c:pt idx="47">
                  <c:v>0.0</c:v>
                </c:pt>
                <c:pt idx="48">
                  <c:v>0.0</c:v>
                </c:pt>
                <c:pt idx="49">
                  <c:v>0.0</c:v>
                </c:pt>
                <c:pt idx="50">
                  <c:v>0.0</c:v>
                </c:pt>
                <c:pt idx="51">
                  <c:v>0.0</c:v>
                </c:pt>
                <c:pt idx="52">
                  <c:v>0.0</c:v>
                </c:pt>
                <c:pt idx="53">
                  <c:v>0.0</c:v>
                </c:pt>
                <c:pt idx="54">
                  <c:v>0.0</c:v>
                </c:pt>
                <c:pt idx="55">
                  <c:v>0.0</c:v>
                </c:pt>
                <c:pt idx="56">
                  <c:v>0.0</c:v>
                </c:pt>
                <c:pt idx="57">
                  <c:v>0.0</c:v>
                </c:pt>
                <c:pt idx="58">
                  <c:v>0.0</c:v>
                </c:pt>
                <c:pt idx="59">
                  <c:v>0.0</c:v>
                </c:pt>
                <c:pt idx="60">
                  <c:v>0.0</c:v>
                </c:pt>
                <c:pt idx="61">
                  <c:v>0.0</c:v>
                </c:pt>
                <c:pt idx="62">
                  <c:v>0.0</c:v>
                </c:pt>
                <c:pt idx="63">
                  <c:v>0.0</c:v>
                </c:pt>
                <c:pt idx="64">
                  <c:v>0.0</c:v>
                </c:pt>
                <c:pt idx="65">
                  <c:v>0.0</c:v>
                </c:pt>
                <c:pt idx="66">
                  <c:v>0.0</c:v>
                </c:pt>
                <c:pt idx="67">
                  <c:v>0.0</c:v>
                </c:pt>
                <c:pt idx="68">
                  <c:v>0.0</c:v>
                </c:pt>
                <c:pt idx="69">
                  <c:v>0.0</c:v>
                </c:pt>
                <c:pt idx="70">
                  <c:v>0.0</c:v>
                </c:pt>
                <c:pt idx="71">
                  <c:v>0.0</c:v>
                </c:pt>
                <c:pt idx="72">
                  <c:v>0.0</c:v>
                </c:pt>
                <c:pt idx="73">
                  <c:v>0.0</c:v>
                </c:pt>
                <c:pt idx="74">
                  <c:v>0.0</c:v>
                </c:pt>
                <c:pt idx="75">
                  <c:v>0.0</c:v>
                </c:pt>
                <c:pt idx="76">
                  <c:v>0.0</c:v>
                </c:pt>
                <c:pt idx="77">
                  <c:v>0.0</c:v>
                </c:pt>
                <c:pt idx="78">
                  <c:v>0.0</c:v>
                </c:pt>
                <c:pt idx="79">
                  <c:v>0.0</c:v>
                </c:pt>
                <c:pt idx="80">
                  <c:v>0.0</c:v>
                </c:pt>
                <c:pt idx="81">
                  <c:v>0.0</c:v>
                </c:pt>
                <c:pt idx="82">
                  <c:v>0.0</c:v>
                </c:pt>
                <c:pt idx="83">
                  <c:v>0.0</c:v>
                </c:pt>
                <c:pt idx="84">
                  <c:v>0.0</c:v>
                </c:pt>
                <c:pt idx="85">
                  <c:v>0.0</c:v>
                </c:pt>
                <c:pt idx="86">
                  <c:v>0.0</c:v>
                </c:pt>
                <c:pt idx="87">
                  <c:v>0.0</c:v>
                </c:pt>
                <c:pt idx="88">
                  <c:v>0.0</c:v>
                </c:pt>
                <c:pt idx="89">
                  <c:v>0.0</c:v>
                </c:pt>
                <c:pt idx="90">
                  <c:v>0.0</c:v>
                </c:pt>
                <c:pt idx="91">
                  <c:v>0.0</c:v>
                </c:pt>
                <c:pt idx="92">
                  <c:v>0.0</c:v>
                </c:pt>
                <c:pt idx="93">
                  <c:v>0.0</c:v>
                </c:pt>
                <c:pt idx="94">
                  <c:v>0.0</c:v>
                </c:pt>
                <c:pt idx="95">
                  <c:v>0.0</c:v>
                </c:pt>
                <c:pt idx="96">
                  <c:v>0.0</c:v>
                </c:pt>
                <c:pt idx="97">
                  <c:v>0.0</c:v>
                </c:pt>
                <c:pt idx="98">
                  <c:v>0.0</c:v>
                </c:pt>
                <c:pt idx="99">
                  <c:v>0.0</c:v>
                </c:pt>
                <c:pt idx="100">
                  <c:v>0.0</c:v>
                </c:pt>
                <c:pt idx="101">
                  <c:v>0.0</c:v>
                </c:pt>
                <c:pt idx="102">
                  <c:v>0.0</c:v>
                </c:pt>
                <c:pt idx="103">
                  <c:v>0.0</c:v>
                </c:pt>
                <c:pt idx="104">
                  <c:v>0.0</c:v>
                </c:pt>
                <c:pt idx="105">
                  <c:v>0.0</c:v>
                </c:pt>
                <c:pt idx="106">
                  <c:v>0.0</c:v>
                </c:pt>
                <c:pt idx="107">
                  <c:v>0.0</c:v>
                </c:pt>
                <c:pt idx="108">
                  <c:v>0.0</c:v>
                </c:pt>
                <c:pt idx="109">
                  <c:v>0.0</c:v>
                </c:pt>
                <c:pt idx="110">
                  <c:v>0.0</c:v>
                </c:pt>
                <c:pt idx="111">
                  <c:v>0.0</c:v>
                </c:pt>
                <c:pt idx="112">
                  <c:v>0.0</c:v>
                </c:pt>
                <c:pt idx="113">
                  <c:v>0.0</c:v>
                </c:pt>
                <c:pt idx="114">
                  <c:v>0.0</c:v>
                </c:pt>
                <c:pt idx="115">
                  <c:v>350.0</c:v>
                </c:pt>
                <c:pt idx="116">
                  <c:v>350.0</c:v>
                </c:pt>
                <c:pt idx="117">
                  <c:v>350.0</c:v>
                </c:pt>
                <c:pt idx="118">
                  <c:v>350.0</c:v>
                </c:pt>
                <c:pt idx="119">
                  <c:v>350.0</c:v>
                </c:pt>
                <c:pt idx="120">
                  <c:v>350.0</c:v>
                </c:pt>
                <c:pt idx="121">
                  <c:v>350.0</c:v>
                </c:pt>
                <c:pt idx="122">
                  <c:v>350.0</c:v>
                </c:pt>
                <c:pt idx="123">
                  <c:v>350.0</c:v>
                </c:pt>
                <c:pt idx="124">
                  <c:v>350.0</c:v>
                </c:pt>
                <c:pt idx="125">
                  <c:v>350.0</c:v>
                </c:pt>
                <c:pt idx="126">
                  <c:v>350.0</c:v>
                </c:pt>
                <c:pt idx="127">
                  <c:v>350.0</c:v>
                </c:pt>
                <c:pt idx="128">
                  <c:v>350.0</c:v>
                </c:pt>
                <c:pt idx="129">
                  <c:v>350.0</c:v>
                </c:pt>
                <c:pt idx="130">
                  <c:v>350.0</c:v>
                </c:pt>
                <c:pt idx="131">
                  <c:v>350.0</c:v>
                </c:pt>
                <c:pt idx="132">
                  <c:v>350.0</c:v>
                </c:pt>
                <c:pt idx="133">
                  <c:v>350.0</c:v>
                </c:pt>
                <c:pt idx="134">
                  <c:v>350.0</c:v>
                </c:pt>
                <c:pt idx="135">
                  <c:v>350.0</c:v>
                </c:pt>
                <c:pt idx="136">
                  <c:v>350.0</c:v>
                </c:pt>
                <c:pt idx="137">
                  <c:v>350.0</c:v>
                </c:pt>
                <c:pt idx="138">
                  <c:v>350.0</c:v>
                </c:pt>
                <c:pt idx="139">
                  <c:v>350.0</c:v>
                </c:pt>
                <c:pt idx="140">
                  <c:v>350.0</c:v>
                </c:pt>
                <c:pt idx="141">
                  <c:v>350.0</c:v>
                </c:pt>
                <c:pt idx="142">
                  <c:v>350.0</c:v>
                </c:pt>
                <c:pt idx="143">
                  <c:v>350.0</c:v>
                </c:pt>
                <c:pt idx="144">
                  <c:v>350.0</c:v>
                </c:pt>
                <c:pt idx="145">
                  <c:v>350.0</c:v>
                </c:pt>
                <c:pt idx="146">
                  <c:v>350.0</c:v>
                </c:pt>
                <c:pt idx="147">
                  <c:v>350.0</c:v>
                </c:pt>
                <c:pt idx="148">
                  <c:v>350.0</c:v>
                </c:pt>
                <c:pt idx="149">
                  <c:v>350.0</c:v>
                </c:pt>
                <c:pt idx="150">
                  <c:v>350.0</c:v>
                </c:pt>
                <c:pt idx="151">
                  <c:v>350.0</c:v>
                </c:pt>
                <c:pt idx="152">
                  <c:v>350.0</c:v>
                </c:pt>
                <c:pt idx="153">
                  <c:v>350.0</c:v>
                </c:pt>
                <c:pt idx="154">
                  <c:v>350.0</c:v>
                </c:pt>
                <c:pt idx="155">
                  <c:v>350.0</c:v>
                </c:pt>
                <c:pt idx="156">
                  <c:v>350.0</c:v>
                </c:pt>
                <c:pt idx="157">
                  <c:v>350.0</c:v>
                </c:pt>
                <c:pt idx="158">
                  <c:v>350.0</c:v>
                </c:pt>
                <c:pt idx="159">
                  <c:v>350.0</c:v>
                </c:pt>
                <c:pt idx="160">
                  <c:v>350.0</c:v>
                </c:pt>
                <c:pt idx="161">
                  <c:v>350.0</c:v>
                </c:pt>
                <c:pt idx="162">
                  <c:v>350.0</c:v>
                </c:pt>
                <c:pt idx="163">
                  <c:v>350.0</c:v>
                </c:pt>
                <c:pt idx="164">
                  <c:v>350.0</c:v>
                </c:pt>
                <c:pt idx="165">
                  <c:v>350.0</c:v>
                </c:pt>
                <c:pt idx="166">
                  <c:v>350.0</c:v>
                </c:pt>
                <c:pt idx="167">
                  <c:v>350.0</c:v>
                </c:pt>
                <c:pt idx="168">
                  <c:v>350.0</c:v>
                </c:pt>
                <c:pt idx="169">
                  <c:v>350.0</c:v>
                </c:pt>
                <c:pt idx="170">
                  <c:v>350.0</c:v>
                </c:pt>
                <c:pt idx="171">
                  <c:v>350.0</c:v>
                </c:pt>
                <c:pt idx="172">
                  <c:v>350.0</c:v>
                </c:pt>
                <c:pt idx="173">
                  <c:v>350.0</c:v>
                </c:pt>
                <c:pt idx="174">
                  <c:v>350.0</c:v>
                </c:pt>
                <c:pt idx="175">
                  <c:v>350.0</c:v>
                </c:pt>
                <c:pt idx="176">
                  <c:v>350.0</c:v>
                </c:pt>
                <c:pt idx="177">
                  <c:v>350.0</c:v>
                </c:pt>
                <c:pt idx="178">
                  <c:v>350.0</c:v>
                </c:pt>
                <c:pt idx="179">
                  <c:v>350.0</c:v>
                </c:pt>
                <c:pt idx="180">
                  <c:v>350.0</c:v>
                </c:pt>
                <c:pt idx="181">
                  <c:v>350.0</c:v>
                </c:pt>
                <c:pt idx="182">
                  <c:v>350.0</c:v>
                </c:pt>
                <c:pt idx="183">
                  <c:v>350.0</c:v>
                </c:pt>
                <c:pt idx="184">
                  <c:v>350.0</c:v>
                </c:pt>
                <c:pt idx="185">
                  <c:v>350.0</c:v>
                </c:pt>
                <c:pt idx="186">
                  <c:v>350.0</c:v>
                </c:pt>
                <c:pt idx="187">
                  <c:v>350.0</c:v>
                </c:pt>
                <c:pt idx="188">
                  <c:v>350.0</c:v>
                </c:pt>
                <c:pt idx="189">
                  <c:v>350.0</c:v>
                </c:pt>
                <c:pt idx="190">
                  <c:v>350.0</c:v>
                </c:pt>
                <c:pt idx="191">
                  <c:v>350.0</c:v>
                </c:pt>
                <c:pt idx="192">
                  <c:v>350.0</c:v>
                </c:pt>
                <c:pt idx="193">
                  <c:v>350.0</c:v>
                </c:pt>
                <c:pt idx="194">
                  <c:v>350.0</c:v>
                </c:pt>
                <c:pt idx="195">
                  <c:v>350.0</c:v>
                </c:pt>
                <c:pt idx="196">
                  <c:v>350.0</c:v>
                </c:pt>
                <c:pt idx="197">
                  <c:v>350.0</c:v>
                </c:pt>
                <c:pt idx="198">
                  <c:v>350.0</c:v>
                </c:pt>
                <c:pt idx="199">
                  <c:v>350.0</c:v>
                </c:pt>
                <c:pt idx="200">
                  <c:v>350.0</c:v>
                </c:pt>
                <c:pt idx="201">
                  <c:v>350.0</c:v>
                </c:pt>
                <c:pt idx="202">
                  <c:v>350.0</c:v>
                </c:pt>
                <c:pt idx="203">
                  <c:v>350.0</c:v>
                </c:pt>
                <c:pt idx="204">
                  <c:v>350.0</c:v>
                </c:pt>
                <c:pt idx="205">
                  <c:v>350.0</c:v>
                </c:pt>
                <c:pt idx="206">
                  <c:v>350.0</c:v>
                </c:pt>
                <c:pt idx="207">
                  <c:v>350.0</c:v>
                </c:pt>
                <c:pt idx="208">
                  <c:v>350.0</c:v>
                </c:pt>
                <c:pt idx="209">
                  <c:v>350.0</c:v>
                </c:pt>
                <c:pt idx="210">
                  <c:v>350.0</c:v>
                </c:pt>
                <c:pt idx="211">
                  <c:v>350.0</c:v>
                </c:pt>
                <c:pt idx="212">
                  <c:v>350.0</c:v>
                </c:pt>
                <c:pt idx="213">
                  <c:v>350.0</c:v>
                </c:pt>
                <c:pt idx="214">
                  <c:v>350.0</c:v>
                </c:pt>
                <c:pt idx="215">
                  <c:v>350.0</c:v>
                </c:pt>
                <c:pt idx="216">
                  <c:v>350.0</c:v>
                </c:pt>
                <c:pt idx="217">
                  <c:v>350.0</c:v>
                </c:pt>
                <c:pt idx="218">
                  <c:v>350.0</c:v>
                </c:pt>
                <c:pt idx="219">
                  <c:v>350.0</c:v>
                </c:pt>
                <c:pt idx="220">
                  <c:v>350.0</c:v>
                </c:pt>
                <c:pt idx="221">
                  <c:v>350.0</c:v>
                </c:pt>
                <c:pt idx="222">
                  <c:v>350.0</c:v>
                </c:pt>
                <c:pt idx="223">
                  <c:v>350.0</c:v>
                </c:pt>
                <c:pt idx="224">
                  <c:v>350.0</c:v>
                </c:pt>
                <c:pt idx="225">
                  <c:v>350.0</c:v>
                </c:pt>
                <c:pt idx="226">
                  <c:v>350.0</c:v>
                </c:pt>
                <c:pt idx="227">
                  <c:v>350.0</c:v>
                </c:pt>
                <c:pt idx="228">
                  <c:v>350.0</c:v>
                </c:pt>
                <c:pt idx="229">
                  <c:v>350.0</c:v>
                </c:pt>
                <c:pt idx="230">
                  <c:v>350.0</c:v>
                </c:pt>
                <c:pt idx="231">
                  <c:v>350.0</c:v>
                </c:pt>
                <c:pt idx="232">
                  <c:v>350.0</c:v>
                </c:pt>
                <c:pt idx="233">
                  <c:v>350.0</c:v>
                </c:pt>
                <c:pt idx="234">
                  <c:v>350.0</c:v>
                </c:pt>
                <c:pt idx="235">
                  <c:v>350.0</c:v>
                </c:pt>
                <c:pt idx="236">
                  <c:v>350.0</c:v>
                </c:pt>
                <c:pt idx="237">
                  <c:v>350.0</c:v>
                </c:pt>
                <c:pt idx="238">
                  <c:v>350.0</c:v>
                </c:pt>
                <c:pt idx="239">
                  <c:v>350.0</c:v>
                </c:pt>
                <c:pt idx="240">
                  <c:v>350.0</c:v>
                </c:pt>
                <c:pt idx="241">
                  <c:v>350.0</c:v>
                </c:pt>
                <c:pt idx="242">
                  <c:v>350.0</c:v>
                </c:pt>
                <c:pt idx="243">
                  <c:v>350.0</c:v>
                </c:pt>
                <c:pt idx="244">
                  <c:v>350.0</c:v>
                </c:pt>
                <c:pt idx="245">
                  <c:v>350.0</c:v>
                </c:pt>
                <c:pt idx="246">
                  <c:v>350.0</c:v>
                </c:pt>
                <c:pt idx="247">
                  <c:v>350.0</c:v>
                </c:pt>
                <c:pt idx="248">
                  <c:v>350.0</c:v>
                </c:pt>
                <c:pt idx="249">
                  <c:v>350.0</c:v>
                </c:pt>
                <c:pt idx="250">
                  <c:v>350.0</c:v>
                </c:pt>
                <c:pt idx="251">
                  <c:v>350.0</c:v>
                </c:pt>
                <c:pt idx="252">
                  <c:v>350.0</c:v>
                </c:pt>
                <c:pt idx="253">
                  <c:v>350.0</c:v>
                </c:pt>
                <c:pt idx="254">
                  <c:v>350.0</c:v>
                </c:pt>
                <c:pt idx="255">
                  <c:v>350.0</c:v>
                </c:pt>
                <c:pt idx="256">
                  <c:v>350.0</c:v>
                </c:pt>
                <c:pt idx="257">
                  <c:v>350.0</c:v>
                </c:pt>
                <c:pt idx="258">
                  <c:v>350.0</c:v>
                </c:pt>
                <c:pt idx="259">
                  <c:v>350.0</c:v>
                </c:pt>
                <c:pt idx="260">
                  <c:v>350.0</c:v>
                </c:pt>
                <c:pt idx="261">
                  <c:v>350.0</c:v>
                </c:pt>
                <c:pt idx="262">
                  <c:v>350.0</c:v>
                </c:pt>
                <c:pt idx="263">
                  <c:v>350.0</c:v>
                </c:pt>
                <c:pt idx="264">
                  <c:v>350.0</c:v>
                </c:pt>
                <c:pt idx="265">
                  <c:v>350.0</c:v>
                </c:pt>
                <c:pt idx="266">
                  <c:v>350.0</c:v>
                </c:pt>
                <c:pt idx="267">
                  <c:v>350.0</c:v>
                </c:pt>
                <c:pt idx="268">
                  <c:v>350.0</c:v>
                </c:pt>
                <c:pt idx="269">
                  <c:v>350.0</c:v>
                </c:pt>
                <c:pt idx="270">
                  <c:v>350.0</c:v>
                </c:pt>
                <c:pt idx="271">
                  <c:v>350.0</c:v>
                </c:pt>
                <c:pt idx="272">
                  <c:v>350.0</c:v>
                </c:pt>
                <c:pt idx="273">
                  <c:v>350.0</c:v>
                </c:pt>
                <c:pt idx="274">
                  <c:v>350.0</c:v>
                </c:pt>
                <c:pt idx="275">
                  <c:v>350.0</c:v>
                </c:pt>
                <c:pt idx="276">
                  <c:v>350.0</c:v>
                </c:pt>
                <c:pt idx="277">
                  <c:v>350.0</c:v>
                </c:pt>
                <c:pt idx="278">
                  <c:v>350.0</c:v>
                </c:pt>
                <c:pt idx="279">
                  <c:v>350.0</c:v>
                </c:pt>
                <c:pt idx="280">
                  <c:v>350.0</c:v>
                </c:pt>
                <c:pt idx="281">
                  <c:v>350.0</c:v>
                </c:pt>
                <c:pt idx="282">
                  <c:v>350.0</c:v>
                </c:pt>
                <c:pt idx="283">
                  <c:v>350.0</c:v>
                </c:pt>
                <c:pt idx="284">
                  <c:v>350.0</c:v>
                </c:pt>
                <c:pt idx="285">
                  <c:v>350.0</c:v>
                </c:pt>
                <c:pt idx="286">
                  <c:v>350.0</c:v>
                </c:pt>
                <c:pt idx="287">
                  <c:v>350.0</c:v>
                </c:pt>
                <c:pt idx="288">
                  <c:v>350.0</c:v>
                </c:pt>
                <c:pt idx="289">
                  <c:v>350.0</c:v>
                </c:pt>
                <c:pt idx="290">
                  <c:v>350.0</c:v>
                </c:pt>
                <c:pt idx="291">
                  <c:v>350.0</c:v>
                </c:pt>
                <c:pt idx="292">
                  <c:v>350.0</c:v>
                </c:pt>
                <c:pt idx="293">
                  <c:v>350.0</c:v>
                </c:pt>
                <c:pt idx="294">
                  <c:v>350.0</c:v>
                </c:pt>
                <c:pt idx="295">
                  <c:v>350.0</c:v>
                </c:pt>
                <c:pt idx="296">
                  <c:v>350.0</c:v>
                </c:pt>
                <c:pt idx="297">
                  <c:v>350.0</c:v>
                </c:pt>
                <c:pt idx="298">
                  <c:v>350.0</c:v>
                </c:pt>
                <c:pt idx="299">
                  <c:v>350.0</c:v>
                </c:pt>
                <c:pt idx="300">
                  <c:v>350.0</c:v>
                </c:pt>
                <c:pt idx="301">
                  <c:v>350.0</c:v>
                </c:pt>
                <c:pt idx="302">
                  <c:v>350.0</c:v>
                </c:pt>
                <c:pt idx="303">
                  <c:v>350.0</c:v>
                </c:pt>
                <c:pt idx="304">
                  <c:v>350.0</c:v>
                </c:pt>
                <c:pt idx="305">
                  <c:v>350.0</c:v>
                </c:pt>
                <c:pt idx="306">
                  <c:v>350.0</c:v>
                </c:pt>
                <c:pt idx="307">
                  <c:v>350.0</c:v>
                </c:pt>
                <c:pt idx="308">
                  <c:v>350.0</c:v>
                </c:pt>
                <c:pt idx="309">
                  <c:v>350.0</c:v>
                </c:pt>
                <c:pt idx="310">
                  <c:v>350.0</c:v>
                </c:pt>
                <c:pt idx="311">
                  <c:v>350.0</c:v>
                </c:pt>
                <c:pt idx="312">
                  <c:v>350.0</c:v>
                </c:pt>
              </c:numCache>
            </c:numRef>
          </c:val>
        </c:ser>
        <c:dLbls>
          <c:showLegendKey val="0"/>
          <c:showVal val="0"/>
          <c:showCatName val="0"/>
          <c:showSerName val="0"/>
          <c:showPercent val="0"/>
          <c:showBubbleSize val="0"/>
        </c:dLbls>
        <c:gapWidth val="0"/>
        <c:overlap val="-100"/>
        <c:axId val="-2074317800"/>
        <c:axId val="-2096484264"/>
      </c:barChart>
      <c:lineChart>
        <c:grouping val="standard"/>
        <c:varyColors val="0"/>
        <c:ser>
          <c:idx val="0"/>
          <c:order val="0"/>
          <c:marker>
            <c:symbol val="none"/>
          </c:marker>
          <c:dPt>
            <c:idx val="121"/>
            <c:marker>
              <c:symbol val="circle"/>
              <c:size val="6"/>
              <c:spPr>
                <a:solidFill>
                  <a:schemeClr val="bg1"/>
                </a:solidFill>
              </c:spPr>
            </c:marker>
            <c:bubble3D val="0"/>
          </c:dPt>
          <c:dPt>
            <c:idx val="241"/>
            <c:marker>
              <c:symbol val="circle"/>
              <c:size val="6"/>
              <c:spPr>
                <a:solidFill>
                  <a:sysClr val="window" lastClr="FFFFFF"/>
                </a:solidFill>
              </c:spPr>
            </c:marker>
            <c:bubble3D val="0"/>
          </c:dPt>
          <c:dPt>
            <c:idx val="312"/>
            <c:marker>
              <c:symbol val="circle"/>
              <c:size val="6"/>
              <c:spPr>
                <a:solidFill>
                  <a:schemeClr val="bg1"/>
                </a:solidFill>
              </c:spPr>
            </c:marker>
            <c:bubble3D val="0"/>
          </c:dPt>
          <c:dLbls>
            <c:dLbl>
              <c:idx val="121"/>
              <c:layout>
                <c:manualLayout>
                  <c:x val="-0.0243837308036119"/>
                  <c:y val="0.0438529602186893"/>
                </c:manualLayout>
              </c:layout>
              <c:showLegendKey val="0"/>
              <c:showVal val="1"/>
              <c:showCatName val="0"/>
              <c:showSerName val="0"/>
              <c:showPercent val="0"/>
              <c:showBubbleSize val="0"/>
            </c:dLbl>
            <c:dLbl>
              <c:idx val="241"/>
              <c:layout>
                <c:manualLayout>
                  <c:x val="-0.0263825469304921"/>
                  <c:y val="0.0404040404040404"/>
                </c:manualLayout>
              </c:layout>
              <c:showLegendKey val="0"/>
              <c:showVal val="1"/>
              <c:showCatName val="0"/>
              <c:showSerName val="0"/>
              <c:showPercent val="0"/>
              <c:showBubbleSize val="0"/>
            </c:dLbl>
            <c:dLbl>
              <c:idx val="312"/>
              <c:layout>
                <c:manualLayout>
                  <c:x val="-0.010170948822989"/>
                  <c:y val="-0.0477502295684114"/>
                </c:manualLayout>
              </c:layout>
              <c:showLegendKey val="0"/>
              <c:showVal val="1"/>
              <c:showCatName val="0"/>
              <c:showSerName val="0"/>
              <c:showPercent val="0"/>
              <c:showBubbleSize val="0"/>
            </c:dLbl>
            <c:txPr>
              <a:bodyPr/>
              <a:lstStyle/>
              <a:p>
                <a:pPr>
                  <a:defRPr sz="1400">
                    <a:latin typeface="Arial Narrow" pitchFamily="34" charset="0"/>
                  </a:defRPr>
                </a:pPr>
                <a:endParaRPr lang="en-US"/>
              </a:p>
            </c:txPr>
            <c:showLegendKey val="0"/>
            <c:showVal val="0"/>
            <c:showCatName val="0"/>
            <c:showSerName val="0"/>
            <c:showPercent val="0"/>
            <c:showBubbleSize val="0"/>
          </c:dLbls>
          <c:cat>
            <c:numRef>
              <c:f>'ipeadata(04-08-2011-03-03)'!$A$2:$A$316</c:f>
              <c:numCache>
                <c:formatCode>General</c:formatCode>
                <c:ptCount val="315"/>
                <c:pt idx="0">
                  <c:v>1985.01</c:v>
                </c:pt>
                <c:pt idx="1">
                  <c:v>1985.02</c:v>
                </c:pt>
                <c:pt idx="2">
                  <c:v>1985.03</c:v>
                </c:pt>
                <c:pt idx="3">
                  <c:v>1985.04</c:v>
                </c:pt>
                <c:pt idx="4">
                  <c:v>1985.05</c:v>
                </c:pt>
                <c:pt idx="5">
                  <c:v>1985.06</c:v>
                </c:pt>
                <c:pt idx="6">
                  <c:v>1985.07</c:v>
                </c:pt>
                <c:pt idx="7">
                  <c:v>1985.08</c:v>
                </c:pt>
                <c:pt idx="8">
                  <c:v>1985.09</c:v>
                </c:pt>
                <c:pt idx="9">
                  <c:v>1985.1</c:v>
                </c:pt>
                <c:pt idx="10">
                  <c:v>1985.11</c:v>
                </c:pt>
                <c:pt idx="11">
                  <c:v>1985.12</c:v>
                </c:pt>
                <c:pt idx="12">
                  <c:v>1986.01</c:v>
                </c:pt>
                <c:pt idx="13">
                  <c:v>1986.02</c:v>
                </c:pt>
                <c:pt idx="14">
                  <c:v>1986.03</c:v>
                </c:pt>
                <c:pt idx="15">
                  <c:v>1986.04</c:v>
                </c:pt>
                <c:pt idx="16">
                  <c:v>1986.05</c:v>
                </c:pt>
                <c:pt idx="17">
                  <c:v>1986.06</c:v>
                </c:pt>
                <c:pt idx="18">
                  <c:v>1986.07</c:v>
                </c:pt>
                <c:pt idx="19">
                  <c:v>1986.08</c:v>
                </c:pt>
                <c:pt idx="20">
                  <c:v>1986.09</c:v>
                </c:pt>
                <c:pt idx="21">
                  <c:v>1986.1</c:v>
                </c:pt>
                <c:pt idx="22">
                  <c:v>1986.11</c:v>
                </c:pt>
                <c:pt idx="23">
                  <c:v>1986.12</c:v>
                </c:pt>
                <c:pt idx="24">
                  <c:v>1987.01</c:v>
                </c:pt>
                <c:pt idx="25">
                  <c:v>1987.02</c:v>
                </c:pt>
                <c:pt idx="26">
                  <c:v>1987.03</c:v>
                </c:pt>
                <c:pt idx="27">
                  <c:v>1987.04</c:v>
                </c:pt>
                <c:pt idx="28">
                  <c:v>1987.05</c:v>
                </c:pt>
                <c:pt idx="29">
                  <c:v>1987.06</c:v>
                </c:pt>
                <c:pt idx="30">
                  <c:v>1987.07</c:v>
                </c:pt>
                <c:pt idx="31">
                  <c:v>1987.08</c:v>
                </c:pt>
                <c:pt idx="32">
                  <c:v>1987.09</c:v>
                </c:pt>
                <c:pt idx="33">
                  <c:v>1987.1</c:v>
                </c:pt>
                <c:pt idx="34">
                  <c:v>1987.11</c:v>
                </c:pt>
                <c:pt idx="35">
                  <c:v>1987.12</c:v>
                </c:pt>
                <c:pt idx="36">
                  <c:v>1988.01</c:v>
                </c:pt>
                <c:pt idx="37">
                  <c:v>1988.02</c:v>
                </c:pt>
                <c:pt idx="38">
                  <c:v>1988.03</c:v>
                </c:pt>
                <c:pt idx="39">
                  <c:v>1988.04</c:v>
                </c:pt>
                <c:pt idx="40">
                  <c:v>1988.05</c:v>
                </c:pt>
                <c:pt idx="41">
                  <c:v>1988.06</c:v>
                </c:pt>
                <c:pt idx="42">
                  <c:v>1988.07</c:v>
                </c:pt>
                <c:pt idx="43">
                  <c:v>1988.08</c:v>
                </c:pt>
                <c:pt idx="44">
                  <c:v>1988.09</c:v>
                </c:pt>
                <c:pt idx="45">
                  <c:v>1988.1</c:v>
                </c:pt>
                <c:pt idx="46">
                  <c:v>1988.11</c:v>
                </c:pt>
                <c:pt idx="47">
                  <c:v>1988.12</c:v>
                </c:pt>
                <c:pt idx="48">
                  <c:v>1989.01</c:v>
                </c:pt>
                <c:pt idx="49">
                  <c:v>1989.02</c:v>
                </c:pt>
                <c:pt idx="50">
                  <c:v>1989.03</c:v>
                </c:pt>
                <c:pt idx="51">
                  <c:v>1989.04</c:v>
                </c:pt>
                <c:pt idx="52">
                  <c:v>1989.05</c:v>
                </c:pt>
                <c:pt idx="53">
                  <c:v>1989.06</c:v>
                </c:pt>
                <c:pt idx="54">
                  <c:v>1989.07</c:v>
                </c:pt>
                <c:pt idx="55">
                  <c:v>1989.08</c:v>
                </c:pt>
                <c:pt idx="56">
                  <c:v>1989.09</c:v>
                </c:pt>
                <c:pt idx="57">
                  <c:v>1989.1</c:v>
                </c:pt>
                <c:pt idx="58">
                  <c:v>1989.11</c:v>
                </c:pt>
                <c:pt idx="59">
                  <c:v>1989.12</c:v>
                </c:pt>
                <c:pt idx="60">
                  <c:v>1990.01</c:v>
                </c:pt>
                <c:pt idx="61">
                  <c:v>1990.02</c:v>
                </c:pt>
                <c:pt idx="62">
                  <c:v>1990.03</c:v>
                </c:pt>
                <c:pt idx="63">
                  <c:v>1990.04</c:v>
                </c:pt>
                <c:pt idx="64">
                  <c:v>1990.05</c:v>
                </c:pt>
                <c:pt idx="65">
                  <c:v>1990.06</c:v>
                </c:pt>
                <c:pt idx="66">
                  <c:v>1990.07</c:v>
                </c:pt>
                <c:pt idx="67">
                  <c:v>1990.08</c:v>
                </c:pt>
                <c:pt idx="68">
                  <c:v>1990.09</c:v>
                </c:pt>
                <c:pt idx="69">
                  <c:v>1990.1</c:v>
                </c:pt>
                <c:pt idx="70">
                  <c:v>1990.11</c:v>
                </c:pt>
                <c:pt idx="71">
                  <c:v>1990.12</c:v>
                </c:pt>
                <c:pt idx="72">
                  <c:v>1991.01</c:v>
                </c:pt>
                <c:pt idx="73">
                  <c:v>1991.02</c:v>
                </c:pt>
                <c:pt idx="74">
                  <c:v>1991.03</c:v>
                </c:pt>
                <c:pt idx="75">
                  <c:v>1991.04</c:v>
                </c:pt>
                <c:pt idx="76">
                  <c:v>1991.05</c:v>
                </c:pt>
                <c:pt idx="77">
                  <c:v>1991.06</c:v>
                </c:pt>
                <c:pt idx="78">
                  <c:v>1991.07</c:v>
                </c:pt>
                <c:pt idx="79">
                  <c:v>1991.08</c:v>
                </c:pt>
                <c:pt idx="80">
                  <c:v>1991.09</c:v>
                </c:pt>
                <c:pt idx="81">
                  <c:v>1991.1</c:v>
                </c:pt>
                <c:pt idx="82">
                  <c:v>1991.11</c:v>
                </c:pt>
                <c:pt idx="83">
                  <c:v>1991.12</c:v>
                </c:pt>
                <c:pt idx="84">
                  <c:v>1992.01</c:v>
                </c:pt>
                <c:pt idx="85">
                  <c:v>1992.02</c:v>
                </c:pt>
                <c:pt idx="86">
                  <c:v>1992.03</c:v>
                </c:pt>
                <c:pt idx="87">
                  <c:v>1992.04</c:v>
                </c:pt>
                <c:pt idx="88">
                  <c:v>1992.05</c:v>
                </c:pt>
                <c:pt idx="89">
                  <c:v>1992.06</c:v>
                </c:pt>
                <c:pt idx="90">
                  <c:v>1992.07</c:v>
                </c:pt>
                <c:pt idx="91">
                  <c:v>1992.08</c:v>
                </c:pt>
                <c:pt idx="92">
                  <c:v>1992.09</c:v>
                </c:pt>
                <c:pt idx="93">
                  <c:v>1992.1</c:v>
                </c:pt>
                <c:pt idx="94">
                  <c:v>1992.11</c:v>
                </c:pt>
                <c:pt idx="95">
                  <c:v>1992.12</c:v>
                </c:pt>
                <c:pt idx="96">
                  <c:v>1993.01</c:v>
                </c:pt>
                <c:pt idx="97">
                  <c:v>1993.02</c:v>
                </c:pt>
                <c:pt idx="98">
                  <c:v>1993.03</c:v>
                </c:pt>
                <c:pt idx="99">
                  <c:v>1993.04</c:v>
                </c:pt>
                <c:pt idx="100">
                  <c:v>1993.05</c:v>
                </c:pt>
                <c:pt idx="101">
                  <c:v>1993.06</c:v>
                </c:pt>
                <c:pt idx="102">
                  <c:v>1993.07</c:v>
                </c:pt>
                <c:pt idx="103">
                  <c:v>1993.08</c:v>
                </c:pt>
                <c:pt idx="104">
                  <c:v>1993.09</c:v>
                </c:pt>
                <c:pt idx="105">
                  <c:v>1993.1</c:v>
                </c:pt>
                <c:pt idx="106">
                  <c:v>1993.11</c:v>
                </c:pt>
                <c:pt idx="107">
                  <c:v>1993.12</c:v>
                </c:pt>
                <c:pt idx="108">
                  <c:v>1994.01</c:v>
                </c:pt>
                <c:pt idx="109">
                  <c:v>1994.02</c:v>
                </c:pt>
                <c:pt idx="110">
                  <c:v>1994.03</c:v>
                </c:pt>
                <c:pt idx="111">
                  <c:v>1994.04</c:v>
                </c:pt>
                <c:pt idx="112">
                  <c:v>1994.05</c:v>
                </c:pt>
                <c:pt idx="113">
                  <c:v>1994.06</c:v>
                </c:pt>
                <c:pt idx="114">
                  <c:v>1994.07</c:v>
                </c:pt>
                <c:pt idx="115">
                  <c:v>1994.08</c:v>
                </c:pt>
                <c:pt idx="116">
                  <c:v>1994.09</c:v>
                </c:pt>
                <c:pt idx="117">
                  <c:v>1994.1</c:v>
                </c:pt>
                <c:pt idx="118">
                  <c:v>1994.11</c:v>
                </c:pt>
                <c:pt idx="119">
                  <c:v>1994.12</c:v>
                </c:pt>
                <c:pt idx="120">
                  <c:v>1995.01</c:v>
                </c:pt>
                <c:pt idx="121">
                  <c:v>1995.02</c:v>
                </c:pt>
                <c:pt idx="122">
                  <c:v>1995.03</c:v>
                </c:pt>
                <c:pt idx="123">
                  <c:v>1995.04</c:v>
                </c:pt>
                <c:pt idx="124">
                  <c:v>1995.05</c:v>
                </c:pt>
                <c:pt idx="125">
                  <c:v>1995.06</c:v>
                </c:pt>
                <c:pt idx="126">
                  <c:v>1995.07</c:v>
                </c:pt>
                <c:pt idx="127">
                  <c:v>1995.08</c:v>
                </c:pt>
                <c:pt idx="128">
                  <c:v>1995.09</c:v>
                </c:pt>
                <c:pt idx="129">
                  <c:v>1995.1</c:v>
                </c:pt>
                <c:pt idx="130">
                  <c:v>1995.11</c:v>
                </c:pt>
                <c:pt idx="131">
                  <c:v>1995.12</c:v>
                </c:pt>
                <c:pt idx="132">
                  <c:v>1996.01</c:v>
                </c:pt>
                <c:pt idx="133">
                  <c:v>1996.02</c:v>
                </c:pt>
                <c:pt idx="134">
                  <c:v>1996.03</c:v>
                </c:pt>
                <c:pt idx="135">
                  <c:v>1996.04</c:v>
                </c:pt>
                <c:pt idx="136">
                  <c:v>1996.05</c:v>
                </c:pt>
                <c:pt idx="137">
                  <c:v>1996.06</c:v>
                </c:pt>
                <c:pt idx="138">
                  <c:v>1996.07</c:v>
                </c:pt>
                <c:pt idx="139">
                  <c:v>1996.08</c:v>
                </c:pt>
                <c:pt idx="140">
                  <c:v>1996.09</c:v>
                </c:pt>
                <c:pt idx="141">
                  <c:v>1996.1</c:v>
                </c:pt>
                <c:pt idx="142">
                  <c:v>1996.11</c:v>
                </c:pt>
                <c:pt idx="143">
                  <c:v>1996.12</c:v>
                </c:pt>
                <c:pt idx="144">
                  <c:v>1997.01</c:v>
                </c:pt>
                <c:pt idx="145">
                  <c:v>1997.02</c:v>
                </c:pt>
                <c:pt idx="146">
                  <c:v>1997.03</c:v>
                </c:pt>
                <c:pt idx="147">
                  <c:v>1997.04</c:v>
                </c:pt>
                <c:pt idx="148">
                  <c:v>1997.05</c:v>
                </c:pt>
                <c:pt idx="149">
                  <c:v>1997.06</c:v>
                </c:pt>
                <c:pt idx="150">
                  <c:v>1997.07</c:v>
                </c:pt>
                <c:pt idx="151">
                  <c:v>1997.08</c:v>
                </c:pt>
                <c:pt idx="152">
                  <c:v>1997.09</c:v>
                </c:pt>
                <c:pt idx="153">
                  <c:v>1997.1</c:v>
                </c:pt>
                <c:pt idx="154">
                  <c:v>1997.11</c:v>
                </c:pt>
                <c:pt idx="155">
                  <c:v>1997.12</c:v>
                </c:pt>
                <c:pt idx="156">
                  <c:v>1998.01</c:v>
                </c:pt>
                <c:pt idx="157">
                  <c:v>1998.02</c:v>
                </c:pt>
                <c:pt idx="158">
                  <c:v>1998.03</c:v>
                </c:pt>
                <c:pt idx="159">
                  <c:v>1998.04</c:v>
                </c:pt>
                <c:pt idx="160">
                  <c:v>1998.05</c:v>
                </c:pt>
                <c:pt idx="161">
                  <c:v>1998.06</c:v>
                </c:pt>
                <c:pt idx="162">
                  <c:v>1998.07</c:v>
                </c:pt>
                <c:pt idx="163">
                  <c:v>1998.08</c:v>
                </c:pt>
                <c:pt idx="164">
                  <c:v>1998.09</c:v>
                </c:pt>
                <c:pt idx="165">
                  <c:v>1998.1</c:v>
                </c:pt>
                <c:pt idx="166">
                  <c:v>1998.11</c:v>
                </c:pt>
                <c:pt idx="167">
                  <c:v>1998.12</c:v>
                </c:pt>
                <c:pt idx="168">
                  <c:v>1999.01</c:v>
                </c:pt>
                <c:pt idx="169">
                  <c:v>1999.02</c:v>
                </c:pt>
                <c:pt idx="170">
                  <c:v>1999.03</c:v>
                </c:pt>
                <c:pt idx="171">
                  <c:v>1999.04</c:v>
                </c:pt>
                <c:pt idx="172">
                  <c:v>1999.05</c:v>
                </c:pt>
                <c:pt idx="173">
                  <c:v>1999.06</c:v>
                </c:pt>
                <c:pt idx="174">
                  <c:v>1999.07</c:v>
                </c:pt>
                <c:pt idx="175">
                  <c:v>1999.08</c:v>
                </c:pt>
                <c:pt idx="176">
                  <c:v>1999.09</c:v>
                </c:pt>
                <c:pt idx="177">
                  <c:v>1999.1</c:v>
                </c:pt>
                <c:pt idx="178">
                  <c:v>1999.11</c:v>
                </c:pt>
                <c:pt idx="179">
                  <c:v>1999.12</c:v>
                </c:pt>
                <c:pt idx="180">
                  <c:v>2000.01</c:v>
                </c:pt>
                <c:pt idx="181">
                  <c:v>2000.02</c:v>
                </c:pt>
                <c:pt idx="182">
                  <c:v>2000.03</c:v>
                </c:pt>
                <c:pt idx="183">
                  <c:v>2000.04</c:v>
                </c:pt>
                <c:pt idx="184">
                  <c:v>2000.05</c:v>
                </c:pt>
                <c:pt idx="185">
                  <c:v>2000.06</c:v>
                </c:pt>
                <c:pt idx="186">
                  <c:v>2000.07</c:v>
                </c:pt>
                <c:pt idx="187">
                  <c:v>2000.08</c:v>
                </c:pt>
                <c:pt idx="188">
                  <c:v>2000.09</c:v>
                </c:pt>
                <c:pt idx="189">
                  <c:v>2000.1</c:v>
                </c:pt>
                <c:pt idx="190">
                  <c:v>2000.11</c:v>
                </c:pt>
                <c:pt idx="191">
                  <c:v>2000.12</c:v>
                </c:pt>
                <c:pt idx="192">
                  <c:v>2001.01</c:v>
                </c:pt>
                <c:pt idx="193">
                  <c:v>2001.02</c:v>
                </c:pt>
                <c:pt idx="194">
                  <c:v>2001.03</c:v>
                </c:pt>
                <c:pt idx="195">
                  <c:v>2001.04</c:v>
                </c:pt>
                <c:pt idx="196">
                  <c:v>2001.05</c:v>
                </c:pt>
                <c:pt idx="197">
                  <c:v>2001.06</c:v>
                </c:pt>
                <c:pt idx="198">
                  <c:v>2001.07</c:v>
                </c:pt>
                <c:pt idx="199">
                  <c:v>2001.08</c:v>
                </c:pt>
                <c:pt idx="200">
                  <c:v>2001.09</c:v>
                </c:pt>
                <c:pt idx="201">
                  <c:v>2001.1</c:v>
                </c:pt>
                <c:pt idx="202">
                  <c:v>2001.11</c:v>
                </c:pt>
                <c:pt idx="203">
                  <c:v>2001.12</c:v>
                </c:pt>
                <c:pt idx="204">
                  <c:v>2002.01</c:v>
                </c:pt>
                <c:pt idx="205">
                  <c:v>2002.02</c:v>
                </c:pt>
                <c:pt idx="206">
                  <c:v>2002.03</c:v>
                </c:pt>
                <c:pt idx="207">
                  <c:v>2002.04</c:v>
                </c:pt>
                <c:pt idx="208">
                  <c:v>2002.05</c:v>
                </c:pt>
                <c:pt idx="209">
                  <c:v>2002.06</c:v>
                </c:pt>
                <c:pt idx="210">
                  <c:v>2002.07</c:v>
                </c:pt>
                <c:pt idx="211">
                  <c:v>2002.08</c:v>
                </c:pt>
                <c:pt idx="212">
                  <c:v>2002.09</c:v>
                </c:pt>
                <c:pt idx="213">
                  <c:v>2002.1</c:v>
                </c:pt>
                <c:pt idx="214">
                  <c:v>2002.11</c:v>
                </c:pt>
                <c:pt idx="215">
                  <c:v>2002.12</c:v>
                </c:pt>
                <c:pt idx="216">
                  <c:v>2003.01</c:v>
                </c:pt>
                <c:pt idx="217">
                  <c:v>2003.02</c:v>
                </c:pt>
                <c:pt idx="218">
                  <c:v>2003.03</c:v>
                </c:pt>
                <c:pt idx="219">
                  <c:v>2003.04</c:v>
                </c:pt>
                <c:pt idx="220">
                  <c:v>2003.05</c:v>
                </c:pt>
                <c:pt idx="221">
                  <c:v>2003.06</c:v>
                </c:pt>
                <c:pt idx="222">
                  <c:v>2003.07</c:v>
                </c:pt>
                <c:pt idx="223">
                  <c:v>2003.08</c:v>
                </c:pt>
                <c:pt idx="224">
                  <c:v>2003.09</c:v>
                </c:pt>
                <c:pt idx="225">
                  <c:v>2003.1</c:v>
                </c:pt>
                <c:pt idx="226">
                  <c:v>2003.11</c:v>
                </c:pt>
                <c:pt idx="227">
                  <c:v>2003.12</c:v>
                </c:pt>
                <c:pt idx="228">
                  <c:v>2004.01</c:v>
                </c:pt>
                <c:pt idx="229">
                  <c:v>2004.02</c:v>
                </c:pt>
                <c:pt idx="230">
                  <c:v>2004.03</c:v>
                </c:pt>
                <c:pt idx="231">
                  <c:v>2004.04</c:v>
                </c:pt>
                <c:pt idx="232">
                  <c:v>2004.05</c:v>
                </c:pt>
                <c:pt idx="233">
                  <c:v>2004.06</c:v>
                </c:pt>
                <c:pt idx="234">
                  <c:v>2004.07</c:v>
                </c:pt>
                <c:pt idx="235">
                  <c:v>2004.08</c:v>
                </c:pt>
                <c:pt idx="236">
                  <c:v>2004.09</c:v>
                </c:pt>
                <c:pt idx="237">
                  <c:v>2004.1</c:v>
                </c:pt>
                <c:pt idx="238">
                  <c:v>2004.11</c:v>
                </c:pt>
                <c:pt idx="239">
                  <c:v>2004.12</c:v>
                </c:pt>
                <c:pt idx="240">
                  <c:v>2005.01</c:v>
                </c:pt>
                <c:pt idx="241">
                  <c:v>2005.02</c:v>
                </c:pt>
                <c:pt idx="242">
                  <c:v>2005.03</c:v>
                </c:pt>
                <c:pt idx="243">
                  <c:v>2005.04</c:v>
                </c:pt>
                <c:pt idx="244">
                  <c:v>2005.05</c:v>
                </c:pt>
                <c:pt idx="245">
                  <c:v>2005.06</c:v>
                </c:pt>
                <c:pt idx="246">
                  <c:v>2005.07</c:v>
                </c:pt>
                <c:pt idx="247">
                  <c:v>2005.08</c:v>
                </c:pt>
                <c:pt idx="248">
                  <c:v>2005.09</c:v>
                </c:pt>
                <c:pt idx="249">
                  <c:v>2005.1</c:v>
                </c:pt>
                <c:pt idx="250">
                  <c:v>2005.11</c:v>
                </c:pt>
                <c:pt idx="251">
                  <c:v>2005.12</c:v>
                </c:pt>
                <c:pt idx="252">
                  <c:v>2006.01</c:v>
                </c:pt>
                <c:pt idx="253">
                  <c:v>2006.02</c:v>
                </c:pt>
                <c:pt idx="254">
                  <c:v>2006.03</c:v>
                </c:pt>
                <c:pt idx="255">
                  <c:v>2006.04</c:v>
                </c:pt>
                <c:pt idx="256">
                  <c:v>2006.05</c:v>
                </c:pt>
                <c:pt idx="257">
                  <c:v>2006.06</c:v>
                </c:pt>
                <c:pt idx="258">
                  <c:v>2006.07</c:v>
                </c:pt>
                <c:pt idx="259">
                  <c:v>2006.08</c:v>
                </c:pt>
                <c:pt idx="260">
                  <c:v>2006.09</c:v>
                </c:pt>
                <c:pt idx="261">
                  <c:v>2006.1</c:v>
                </c:pt>
                <c:pt idx="262">
                  <c:v>2006.11</c:v>
                </c:pt>
                <c:pt idx="263">
                  <c:v>2006.12</c:v>
                </c:pt>
                <c:pt idx="264">
                  <c:v>2007.01</c:v>
                </c:pt>
                <c:pt idx="265">
                  <c:v>2007.02</c:v>
                </c:pt>
                <c:pt idx="266">
                  <c:v>2007.03</c:v>
                </c:pt>
                <c:pt idx="267">
                  <c:v>2007.04</c:v>
                </c:pt>
                <c:pt idx="268">
                  <c:v>2007.05</c:v>
                </c:pt>
                <c:pt idx="269">
                  <c:v>2007.06</c:v>
                </c:pt>
                <c:pt idx="270">
                  <c:v>2007.07</c:v>
                </c:pt>
                <c:pt idx="271">
                  <c:v>2007.08</c:v>
                </c:pt>
                <c:pt idx="272">
                  <c:v>2007.09</c:v>
                </c:pt>
                <c:pt idx="273">
                  <c:v>2007.1</c:v>
                </c:pt>
                <c:pt idx="274">
                  <c:v>2007.11</c:v>
                </c:pt>
                <c:pt idx="275">
                  <c:v>2007.12</c:v>
                </c:pt>
                <c:pt idx="276">
                  <c:v>2008.01</c:v>
                </c:pt>
                <c:pt idx="277">
                  <c:v>2008.02</c:v>
                </c:pt>
                <c:pt idx="278">
                  <c:v>2008.03</c:v>
                </c:pt>
                <c:pt idx="279">
                  <c:v>2008.04</c:v>
                </c:pt>
                <c:pt idx="280">
                  <c:v>2008.05</c:v>
                </c:pt>
                <c:pt idx="281">
                  <c:v>2008.06</c:v>
                </c:pt>
                <c:pt idx="282">
                  <c:v>2008.07</c:v>
                </c:pt>
                <c:pt idx="283">
                  <c:v>2008.08</c:v>
                </c:pt>
                <c:pt idx="284">
                  <c:v>2008.09</c:v>
                </c:pt>
                <c:pt idx="285">
                  <c:v>2008.1</c:v>
                </c:pt>
                <c:pt idx="286">
                  <c:v>2008.11</c:v>
                </c:pt>
                <c:pt idx="287">
                  <c:v>2008.12</c:v>
                </c:pt>
                <c:pt idx="288">
                  <c:v>2009.01</c:v>
                </c:pt>
                <c:pt idx="289">
                  <c:v>2009.02</c:v>
                </c:pt>
                <c:pt idx="290">
                  <c:v>2009.03</c:v>
                </c:pt>
                <c:pt idx="291">
                  <c:v>2009.04</c:v>
                </c:pt>
                <c:pt idx="292">
                  <c:v>2009.05</c:v>
                </c:pt>
                <c:pt idx="293">
                  <c:v>2009.06</c:v>
                </c:pt>
                <c:pt idx="294">
                  <c:v>2009.07</c:v>
                </c:pt>
                <c:pt idx="295">
                  <c:v>2009.08</c:v>
                </c:pt>
                <c:pt idx="296">
                  <c:v>2009.09</c:v>
                </c:pt>
                <c:pt idx="297">
                  <c:v>2009.1</c:v>
                </c:pt>
                <c:pt idx="298">
                  <c:v>2009.11</c:v>
                </c:pt>
                <c:pt idx="299">
                  <c:v>2009.12</c:v>
                </c:pt>
                <c:pt idx="300">
                  <c:v>2010.01</c:v>
                </c:pt>
                <c:pt idx="301">
                  <c:v>2010.02</c:v>
                </c:pt>
                <c:pt idx="302">
                  <c:v>2010.03</c:v>
                </c:pt>
                <c:pt idx="303">
                  <c:v>2010.04</c:v>
                </c:pt>
                <c:pt idx="304">
                  <c:v>2010.05</c:v>
                </c:pt>
                <c:pt idx="305">
                  <c:v>2010.06</c:v>
                </c:pt>
                <c:pt idx="306">
                  <c:v>2010.07</c:v>
                </c:pt>
                <c:pt idx="307">
                  <c:v>2010.08</c:v>
                </c:pt>
                <c:pt idx="308">
                  <c:v>2010.09</c:v>
                </c:pt>
                <c:pt idx="309">
                  <c:v>2010.1</c:v>
                </c:pt>
                <c:pt idx="310">
                  <c:v>2010.11</c:v>
                </c:pt>
                <c:pt idx="311">
                  <c:v>2010.12</c:v>
                </c:pt>
                <c:pt idx="312">
                  <c:v>2011.01</c:v>
                </c:pt>
              </c:numCache>
            </c:numRef>
          </c:cat>
          <c:val>
            <c:numRef>
              <c:f>'ipeadata(04-08-2011-03-03)'!$B$2:$B$314</c:f>
              <c:numCache>
                <c:formatCode>0</c:formatCode>
                <c:ptCount val="313"/>
                <c:pt idx="0">
                  <c:v>104.302343963157</c:v>
                </c:pt>
                <c:pt idx="1">
                  <c:v>94.39636279695424</c:v>
                </c:pt>
                <c:pt idx="2">
                  <c:v>86.2367970610138</c:v>
                </c:pt>
                <c:pt idx="3">
                  <c:v>79.74336865831035</c:v>
                </c:pt>
                <c:pt idx="4">
                  <c:v>149.3285722366477</c:v>
                </c:pt>
                <c:pt idx="5">
                  <c:v>138.2693850865266</c:v>
                </c:pt>
                <c:pt idx="6">
                  <c:v>125.8070380354788</c:v>
                </c:pt>
                <c:pt idx="7">
                  <c:v>112.9620654693054</c:v>
                </c:pt>
                <c:pt idx="8">
                  <c:v>102.9283948545566</c:v>
                </c:pt>
                <c:pt idx="9">
                  <c:v>93.6464687446682</c:v>
                </c:pt>
                <c:pt idx="10">
                  <c:v>148.2195625458759</c:v>
                </c:pt>
                <c:pt idx="11">
                  <c:v>128.364566325989</c:v>
                </c:pt>
                <c:pt idx="12">
                  <c:v>111.952847865637</c:v>
                </c:pt>
                <c:pt idx="13">
                  <c:v>99.26771910649929</c:v>
                </c:pt>
                <c:pt idx="14">
                  <c:v>128.336638666132</c:v>
                </c:pt>
                <c:pt idx="15">
                  <c:v>127.512682047192</c:v>
                </c:pt>
                <c:pt idx="16">
                  <c:v>126.5439612753932</c:v>
                </c:pt>
                <c:pt idx="17">
                  <c:v>125.9484844851692</c:v>
                </c:pt>
                <c:pt idx="18">
                  <c:v>124.8539726127656</c:v>
                </c:pt>
                <c:pt idx="19">
                  <c:v>123.317683276896</c:v>
                </c:pt>
                <c:pt idx="20">
                  <c:v>122.4588550721988</c:v>
                </c:pt>
                <c:pt idx="21">
                  <c:v>120.839798824308</c:v>
                </c:pt>
                <c:pt idx="22">
                  <c:v>117.0992886259183</c:v>
                </c:pt>
                <c:pt idx="23">
                  <c:v>109.266706494573</c:v>
                </c:pt>
                <c:pt idx="24">
                  <c:v>112.9227961703338</c:v>
                </c:pt>
                <c:pt idx="25">
                  <c:v>99.4912586748829</c:v>
                </c:pt>
                <c:pt idx="26">
                  <c:v>123.8687003375226</c:v>
                </c:pt>
                <c:pt idx="27">
                  <c:v>102.954237533801</c:v>
                </c:pt>
                <c:pt idx="28">
                  <c:v>100.6264770672587</c:v>
                </c:pt>
                <c:pt idx="29">
                  <c:v>99.95859694749595</c:v>
                </c:pt>
                <c:pt idx="30">
                  <c:v>91.11593097711426</c:v>
                </c:pt>
                <c:pt idx="31">
                  <c:v>87.1905555551931</c:v>
                </c:pt>
                <c:pt idx="32">
                  <c:v>99.62511934082008</c:v>
                </c:pt>
                <c:pt idx="33">
                  <c:v>99.092389790278</c:v>
                </c:pt>
                <c:pt idx="34">
                  <c:v>98.1190645531904</c:v>
                </c:pt>
                <c:pt idx="35">
                  <c:v>103.2697443824059</c:v>
                </c:pt>
                <c:pt idx="36">
                  <c:v>108.7867781486787</c:v>
                </c:pt>
                <c:pt idx="37">
                  <c:v>110.502822779802</c:v>
                </c:pt>
                <c:pt idx="38">
                  <c:v>111.0650230610742</c:v>
                </c:pt>
                <c:pt idx="39">
                  <c:v>109.76557708196</c:v>
                </c:pt>
                <c:pt idx="40">
                  <c:v>111.7802243793323</c:v>
                </c:pt>
                <c:pt idx="41">
                  <c:v>109.252115966808</c:v>
                </c:pt>
                <c:pt idx="42">
                  <c:v>107.042632630577</c:v>
                </c:pt>
                <c:pt idx="43">
                  <c:v>111.3667483455428</c:v>
                </c:pt>
                <c:pt idx="44">
                  <c:v>107.6845678767628</c:v>
                </c:pt>
                <c:pt idx="45">
                  <c:v>106.6031034916152</c:v>
                </c:pt>
                <c:pt idx="46">
                  <c:v>108.196880901543</c:v>
                </c:pt>
                <c:pt idx="47">
                  <c:v>110.756363351192</c:v>
                </c:pt>
                <c:pt idx="48">
                  <c:v>110.5075145422652</c:v>
                </c:pt>
                <c:pt idx="49">
                  <c:v>112.078955484642</c:v>
                </c:pt>
                <c:pt idx="50">
                  <c:v>106.4440612643974</c:v>
                </c:pt>
                <c:pt idx="51">
                  <c:v>99.14887915843583</c:v>
                </c:pt>
                <c:pt idx="52">
                  <c:v>108.871765402413</c:v>
                </c:pt>
                <c:pt idx="53">
                  <c:v>124.3337152474908</c:v>
                </c:pt>
                <c:pt idx="54">
                  <c:v>122.1232832368597</c:v>
                </c:pt>
                <c:pt idx="55">
                  <c:v>118.258508204363</c:v>
                </c:pt>
                <c:pt idx="56">
                  <c:v>112.5427842106608</c:v>
                </c:pt>
                <c:pt idx="57">
                  <c:v>124.6964156809002</c:v>
                </c:pt>
                <c:pt idx="58">
                  <c:v>122.915709812148</c:v>
                </c:pt>
                <c:pt idx="59">
                  <c:v>115.087502776369</c:v>
                </c:pt>
                <c:pt idx="60">
                  <c:v>112.617331723238</c:v>
                </c:pt>
                <c:pt idx="61">
                  <c:v>101.5198685794838</c:v>
                </c:pt>
                <c:pt idx="62">
                  <c:v>102.703920657181</c:v>
                </c:pt>
                <c:pt idx="63">
                  <c:v>89.70393798978475</c:v>
                </c:pt>
                <c:pt idx="64">
                  <c:v>83.7879299338884</c:v>
                </c:pt>
                <c:pt idx="65">
                  <c:v>79.23133632682404</c:v>
                </c:pt>
                <c:pt idx="66">
                  <c:v>89.7908896571945</c:v>
                </c:pt>
                <c:pt idx="67">
                  <c:v>85.6978288233165</c:v>
                </c:pt>
                <c:pt idx="68">
                  <c:v>88.02501839562363</c:v>
                </c:pt>
                <c:pt idx="69">
                  <c:v>82.1015632700634</c:v>
                </c:pt>
                <c:pt idx="70">
                  <c:v>91.23811561206318</c:v>
                </c:pt>
                <c:pt idx="71">
                  <c:v>81.24435212743133</c:v>
                </c:pt>
                <c:pt idx="72">
                  <c:v>94.25158653515986</c:v>
                </c:pt>
                <c:pt idx="73">
                  <c:v>101.2743983176636</c:v>
                </c:pt>
                <c:pt idx="74">
                  <c:v>97.03248431262328</c:v>
                </c:pt>
                <c:pt idx="75">
                  <c:v>92.54118948053907</c:v>
                </c:pt>
                <c:pt idx="76">
                  <c:v>87.00318295760789</c:v>
                </c:pt>
                <c:pt idx="77">
                  <c:v>78.7318841399687</c:v>
                </c:pt>
                <c:pt idx="78">
                  <c:v>70.310587007365</c:v>
                </c:pt>
                <c:pt idx="79">
                  <c:v>60.99160053924479</c:v>
                </c:pt>
                <c:pt idx="80">
                  <c:v>130.8981555476355</c:v>
                </c:pt>
                <c:pt idx="81">
                  <c:v>108.2678392548</c:v>
                </c:pt>
                <c:pt idx="82">
                  <c:v>85.85048947168076</c:v>
                </c:pt>
                <c:pt idx="83">
                  <c:v>69.20079771465794</c:v>
                </c:pt>
                <c:pt idx="84">
                  <c:v>125.844451329433</c:v>
                </c:pt>
                <c:pt idx="85">
                  <c:v>101.461891753516</c:v>
                </c:pt>
                <c:pt idx="86">
                  <c:v>83.84689631001798</c:v>
                </c:pt>
                <c:pt idx="87">
                  <c:v>69.4861740853556</c:v>
                </c:pt>
                <c:pt idx="88">
                  <c:v>133.8564110440224</c:v>
                </c:pt>
                <c:pt idx="89">
                  <c:v>111.1589786925576</c:v>
                </c:pt>
                <c:pt idx="90">
                  <c:v>91.2490502070479</c:v>
                </c:pt>
                <c:pt idx="91">
                  <c:v>74.7742994083606</c:v>
                </c:pt>
                <c:pt idx="92">
                  <c:v>137.3187474587097</c:v>
                </c:pt>
                <c:pt idx="93">
                  <c:v>109.308091990011</c:v>
                </c:pt>
                <c:pt idx="94">
                  <c:v>89.0734563158822</c:v>
                </c:pt>
                <c:pt idx="95">
                  <c:v>70.87974948913</c:v>
                </c:pt>
                <c:pt idx="96">
                  <c:v>132.486506644819</c:v>
                </c:pt>
                <c:pt idx="97">
                  <c:v>106.539760340611</c:v>
                </c:pt>
                <c:pt idx="98">
                  <c:v>114.534002326577</c:v>
                </c:pt>
                <c:pt idx="99">
                  <c:v>89.47038860983645</c:v>
                </c:pt>
                <c:pt idx="100">
                  <c:v>136.563801037391</c:v>
                </c:pt>
                <c:pt idx="101">
                  <c:v>104.896196997548</c:v>
                </c:pt>
                <c:pt idx="102">
                  <c:v>112.462202455274</c:v>
                </c:pt>
                <c:pt idx="103">
                  <c:v>100.8758562717347</c:v>
                </c:pt>
                <c:pt idx="104">
                  <c:v>129.370019660206</c:v>
                </c:pt>
                <c:pt idx="105">
                  <c:v>121.2380731286498</c:v>
                </c:pt>
                <c:pt idx="106">
                  <c:v>111.441752550346</c:v>
                </c:pt>
                <c:pt idx="107">
                  <c:v>101.053966087563</c:v>
                </c:pt>
                <c:pt idx="108">
                  <c:v>125.679616421251</c:v>
                </c:pt>
                <c:pt idx="109">
                  <c:v>116.853627362843</c:v>
                </c:pt>
                <c:pt idx="110">
                  <c:v>96.2396665459843</c:v>
                </c:pt>
                <c:pt idx="111">
                  <c:v>95.9362519804933</c:v>
                </c:pt>
                <c:pt idx="112">
                  <c:v>96.74319243646025</c:v>
                </c:pt>
                <c:pt idx="113">
                  <c:v>93.95647004461358</c:v>
                </c:pt>
                <c:pt idx="114">
                  <c:v>85.8026456539111</c:v>
                </c:pt>
                <c:pt idx="115">
                  <c:v>84.584327647452</c:v>
                </c:pt>
                <c:pt idx="116">
                  <c:v>90.36634864195068</c:v>
                </c:pt>
                <c:pt idx="117">
                  <c:v>87.9467851093406</c:v>
                </c:pt>
                <c:pt idx="118">
                  <c:v>85.53241490818658</c:v>
                </c:pt>
                <c:pt idx="119">
                  <c:v>84.10233207624867</c:v>
                </c:pt>
                <c:pt idx="120">
                  <c:v>83.2408892676272</c:v>
                </c:pt>
                <c:pt idx="121">
                  <c:v>82.7371756507373</c:v>
                </c:pt>
                <c:pt idx="122">
                  <c:v>81.68774634336323</c:v>
                </c:pt>
                <c:pt idx="123">
                  <c:v>79.96613547194692</c:v>
                </c:pt>
                <c:pt idx="124">
                  <c:v>112.108434659304</c:v>
                </c:pt>
                <c:pt idx="125">
                  <c:v>109.932809808918</c:v>
                </c:pt>
                <c:pt idx="126">
                  <c:v>107.2935160817952</c:v>
                </c:pt>
                <c:pt idx="127">
                  <c:v>106.488560777952</c:v>
                </c:pt>
                <c:pt idx="128">
                  <c:v>105.4633830184838</c:v>
                </c:pt>
                <c:pt idx="129">
                  <c:v>104.3467421074616</c:v>
                </c:pt>
                <c:pt idx="130">
                  <c:v>102.728027917792</c:v>
                </c:pt>
                <c:pt idx="131">
                  <c:v>100.994819218556</c:v>
                </c:pt>
                <c:pt idx="132">
                  <c:v>100.1252086300578</c:v>
                </c:pt>
                <c:pt idx="133">
                  <c:v>99.7417523688704</c:v>
                </c:pt>
                <c:pt idx="134">
                  <c:v>99.966966948141</c:v>
                </c:pt>
                <c:pt idx="135">
                  <c:v>99.42718272289258</c:v>
                </c:pt>
                <c:pt idx="136">
                  <c:v>110.1624522497508</c:v>
                </c:pt>
                <c:pt idx="137">
                  <c:v>108.7861904232152</c:v>
                </c:pt>
                <c:pt idx="138">
                  <c:v>107.7022627486072</c:v>
                </c:pt>
                <c:pt idx="139">
                  <c:v>107.3714823539266</c:v>
                </c:pt>
                <c:pt idx="140">
                  <c:v>107.6912901291473</c:v>
                </c:pt>
                <c:pt idx="141">
                  <c:v>107.623660929128</c:v>
                </c:pt>
                <c:pt idx="142">
                  <c:v>107.462132798259</c:v>
                </c:pt>
                <c:pt idx="143">
                  <c:v>107.1083835052258</c:v>
                </c:pt>
                <c:pt idx="144">
                  <c:v>106.5824955369816</c:v>
                </c:pt>
                <c:pt idx="145">
                  <c:v>106.438071026813</c:v>
                </c:pt>
                <c:pt idx="146">
                  <c:v>105.9844250516352</c:v>
                </c:pt>
                <c:pt idx="147">
                  <c:v>105.484047643683</c:v>
                </c:pt>
                <c:pt idx="148">
                  <c:v>112.823630098098</c:v>
                </c:pt>
                <c:pt idx="149">
                  <c:v>112.570980265039</c:v>
                </c:pt>
                <c:pt idx="150">
                  <c:v>112.5089767395058</c:v>
                </c:pt>
                <c:pt idx="151">
                  <c:v>112.7527377871878</c:v>
                </c:pt>
                <c:pt idx="152">
                  <c:v>112.920567807341</c:v>
                </c:pt>
                <c:pt idx="153">
                  <c:v>112.873724844847</c:v>
                </c:pt>
                <c:pt idx="154">
                  <c:v>112.634846691485</c:v>
                </c:pt>
                <c:pt idx="155">
                  <c:v>111.8579456678473</c:v>
                </c:pt>
                <c:pt idx="156">
                  <c:v>111.121498964939</c:v>
                </c:pt>
                <c:pt idx="157">
                  <c:v>110.7302051026218</c:v>
                </c:pt>
                <c:pt idx="158">
                  <c:v>110.39473709561</c:v>
                </c:pt>
                <c:pt idx="159">
                  <c:v>110.1037657665558</c:v>
                </c:pt>
                <c:pt idx="160">
                  <c:v>118.6453614364636</c:v>
                </c:pt>
                <c:pt idx="161">
                  <c:v>118.613216633653</c:v>
                </c:pt>
                <c:pt idx="162">
                  <c:v>119.0920088937188</c:v>
                </c:pt>
                <c:pt idx="163">
                  <c:v>119.8249735220647</c:v>
                </c:pt>
                <c:pt idx="164">
                  <c:v>120.344697734697</c:v>
                </c:pt>
                <c:pt idx="165">
                  <c:v>120.506159965421</c:v>
                </c:pt>
                <c:pt idx="166">
                  <c:v>120.7233953370358</c:v>
                </c:pt>
                <c:pt idx="167">
                  <c:v>120.1449771114087</c:v>
                </c:pt>
                <c:pt idx="168">
                  <c:v>119.660603111207</c:v>
                </c:pt>
                <c:pt idx="169">
                  <c:v>118.280595956191</c:v>
                </c:pt>
                <c:pt idx="170">
                  <c:v>117.1405237461473</c:v>
                </c:pt>
                <c:pt idx="171">
                  <c:v>117.44051553156</c:v>
                </c:pt>
                <c:pt idx="172">
                  <c:v>122.7994404295752</c:v>
                </c:pt>
                <c:pt idx="173">
                  <c:v>122.7138968375159</c:v>
                </c:pt>
                <c:pt idx="174">
                  <c:v>122.1789255562458</c:v>
                </c:pt>
                <c:pt idx="175">
                  <c:v>121.802232664901</c:v>
                </c:pt>
                <c:pt idx="176">
                  <c:v>121.910095163131</c:v>
                </c:pt>
                <c:pt idx="177">
                  <c:v>120.9669716692113</c:v>
                </c:pt>
                <c:pt idx="178">
                  <c:v>119.912068307014</c:v>
                </c:pt>
                <c:pt idx="179">
                  <c:v>119.0311556274372</c:v>
                </c:pt>
                <c:pt idx="180">
                  <c:v>118.660925720532</c:v>
                </c:pt>
                <c:pt idx="181">
                  <c:v>119.304237942254</c:v>
                </c:pt>
                <c:pt idx="182">
                  <c:v>120.1316677551182</c:v>
                </c:pt>
                <c:pt idx="183">
                  <c:v>133.339463870519</c:v>
                </c:pt>
                <c:pt idx="184">
                  <c:v>133.5618008762234</c:v>
                </c:pt>
                <c:pt idx="185">
                  <c:v>133.8606568351944</c:v>
                </c:pt>
                <c:pt idx="186">
                  <c:v>132.3319008865104</c:v>
                </c:pt>
                <c:pt idx="187">
                  <c:v>130.749803382265</c:v>
                </c:pt>
                <c:pt idx="188">
                  <c:v>130.868057164046</c:v>
                </c:pt>
                <c:pt idx="189">
                  <c:v>130.8845724203276</c:v>
                </c:pt>
                <c:pt idx="190">
                  <c:v>130.581038594501</c:v>
                </c:pt>
                <c:pt idx="191">
                  <c:v>129.7919827503576</c:v>
                </c:pt>
                <c:pt idx="192">
                  <c:v>129.6142859362359</c:v>
                </c:pt>
                <c:pt idx="193">
                  <c:v>129.4976555823576</c:v>
                </c:pt>
                <c:pt idx="194">
                  <c:v>129.172135749282</c:v>
                </c:pt>
                <c:pt idx="195">
                  <c:v>153.30439822111</c:v>
                </c:pt>
                <c:pt idx="196">
                  <c:v>153.1248462435944</c:v>
                </c:pt>
                <c:pt idx="197">
                  <c:v>152.4688613764314</c:v>
                </c:pt>
                <c:pt idx="198">
                  <c:v>150.3714657198647</c:v>
                </c:pt>
                <c:pt idx="199">
                  <c:v>149.1925583244449</c:v>
                </c:pt>
                <c:pt idx="200">
                  <c:v>149.2087408429814</c:v>
                </c:pt>
                <c:pt idx="201">
                  <c:v>147.3221144502515</c:v>
                </c:pt>
                <c:pt idx="202">
                  <c:v>145.2001576933837</c:v>
                </c:pt>
                <c:pt idx="203">
                  <c:v>143.565211173372</c:v>
                </c:pt>
                <c:pt idx="204">
                  <c:v>142.367084767814</c:v>
                </c:pt>
                <c:pt idx="205">
                  <c:v>142.488359029773</c:v>
                </c:pt>
                <c:pt idx="206">
                  <c:v>142.4072216500205</c:v>
                </c:pt>
                <c:pt idx="207">
                  <c:v>158.04006901984</c:v>
                </c:pt>
                <c:pt idx="208">
                  <c:v>157.8981068020017</c:v>
                </c:pt>
                <c:pt idx="209">
                  <c:v>157.0277580938575</c:v>
                </c:pt>
                <c:pt idx="210">
                  <c:v>155.41488624424</c:v>
                </c:pt>
                <c:pt idx="211">
                  <c:v>154.6028533872971</c:v>
                </c:pt>
                <c:pt idx="212">
                  <c:v>153.5846113774121</c:v>
                </c:pt>
                <c:pt idx="213">
                  <c:v>151.4612229505595</c:v>
                </c:pt>
                <c:pt idx="214">
                  <c:v>146.4953783592105</c:v>
                </c:pt>
                <c:pt idx="215">
                  <c:v>142.3292101506745</c:v>
                </c:pt>
                <c:pt idx="216">
                  <c:v>139.512560537701</c:v>
                </c:pt>
                <c:pt idx="217">
                  <c:v>138.5643008072915</c:v>
                </c:pt>
                <c:pt idx="218">
                  <c:v>137.512919786258</c:v>
                </c:pt>
                <c:pt idx="219">
                  <c:v>162.4158171623476</c:v>
                </c:pt>
                <c:pt idx="220">
                  <c:v>160.5613863477238</c:v>
                </c:pt>
                <c:pt idx="221">
                  <c:v>160.8328980469644</c:v>
                </c:pt>
                <c:pt idx="222">
                  <c:v>160.943309180626</c:v>
                </c:pt>
                <c:pt idx="223">
                  <c:v>161.265600897281</c:v>
                </c:pt>
                <c:pt idx="224">
                  <c:v>160.473838219804</c:v>
                </c:pt>
                <c:pt idx="225">
                  <c:v>159.6780811346686</c:v>
                </c:pt>
                <c:pt idx="226">
                  <c:v>158.659469197479</c:v>
                </c:pt>
                <c:pt idx="227">
                  <c:v>157.636272155288</c:v>
                </c:pt>
                <c:pt idx="228">
                  <c:v>157.10201117587</c:v>
                </c:pt>
                <c:pt idx="229">
                  <c:v>157.336444538341</c:v>
                </c:pt>
                <c:pt idx="230">
                  <c:v>157.453133534564</c:v>
                </c:pt>
                <c:pt idx="231">
                  <c:v>157.312715181463</c:v>
                </c:pt>
                <c:pt idx="232">
                  <c:v>170.7360435895619</c:v>
                </c:pt>
                <c:pt idx="233">
                  <c:v>170.4260903576677</c:v>
                </c:pt>
                <c:pt idx="234">
                  <c:v>168.923483612154</c:v>
                </c:pt>
                <c:pt idx="235">
                  <c:v>168.172064032916</c:v>
                </c:pt>
                <c:pt idx="236">
                  <c:v>168.241308693282</c:v>
                </c:pt>
                <c:pt idx="237">
                  <c:v>168.8402354686861</c:v>
                </c:pt>
                <c:pt idx="238">
                  <c:v>168.188329264334</c:v>
                </c:pt>
                <c:pt idx="239">
                  <c:v>166.142977873157</c:v>
                </c:pt>
                <c:pt idx="240">
                  <c:v>165.548743506626</c:v>
                </c:pt>
                <c:pt idx="241">
                  <c:v>165.774094388639</c:v>
                </c:pt>
                <c:pt idx="242">
                  <c:v>165.8598900611406</c:v>
                </c:pt>
                <c:pt idx="243">
                  <c:v>165.4694218550907</c:v>
                </c:pt>
                <c:pt idx="244">
                  <c:v>189.4043823316944</c:v>
                </c:pt>
                <c:pt idx="245">
                  <c:v>189.710627825674</c:v>
                </c:pt>
                <c:pt idx="246">
                  <c:v>190.530621875836</c:v>
                </c:pt>
                <c:pt idx="247">
                  <c:v>191.507506679417</c:v>
                </c:pt>
                <c:pt idx="248">
                  <c:v>193.555792512551</c:v>
                </c:pt>
                <c:pt idx="249">
                  <c:v>192.827464244677</c:v>
                </c:pt>
                <c:pt idx="250">
                  <c:v>190.252215884254</c:v>
                </c:pt>
                <c:pt idx="251">
                  <c:v>188.7261110393</c:v>
                </c:pt>
                <c:pt idx="252">
                  <c:v>189.444573270562</c:v>
                </c:pt>
                <c:pt idx="253">
                  <c:v>189.3911959577265</c:v>
                </c:pt>
                <c:pt idx="254">
                  <c:v>189.928263780049</c:v>
                </c:pt>
                <c:pt idx="255">
                  <c:v>223.199278952872</c:v>
                </c:pt>
                <c:pt idx="256">
                  <c:v>224.01591871143</c:v>
                </c:pt>
                <c:pt idx="257">
                  <c:v>224.6160721212745</c:v>
                </c:pt>
                <c:pt idx="258">
                  <c:v>225.032510929463</c:v>
                </c:pt>
                <c:pt idx="259">
                  <c:v>225.5200705874645</c:v>
                </c:pt>
                <c:pt idx="260">
                  <c:v>224.055900201633</c:v>
                </c:pt>
                <c:pt idx="261">
                  <c:v>221.8875696606834</c:v>
                </c:pt>
                <c:pt idx="262">
                  <c:v>220.630612515675</c:v>
                </c:pt>
                <c:pt idx="263">
                  <c:v>219.5985881645126</c:v>
                </c:pt>
                <c:pt idx="264">
                  <c:v>219.1939240633385</c:v>
                </c:pt>
                <c:pt idx="265">
                  <c:v>219.446311827741</c:v>
                </c:pt>
                <c:pt idx="266">
                  <c:v>220.4724788444774</c:v>
                </c:pt>
                <c:pt idx="267">
                  <c:v>240.3025984198334</c:v>
                </c:pt>
                <c:pt idx="268">
                  <c:v>241.1424155406364</c:v>
                </c:pt>
                <c:pt idx="269">
                  <c:v>240.864696796195</c:v>
                </c:pt>
                <c:pt idx="270">
                  <c:v>240.0333375896095</c:v>
                </c:pt>
                <c:pt idx="271">
                  <c:v>238.189414424515</c:v>
                </c:pt>
                <c:pt idx="272">
                  <c:v>238.2493612441093</c:v>
                </c:pt>
                <c:pt idx="273">
                  <c:v>238.0463887351456</c:v>
                </c:pt>
                <c:pt idx="274">
                  <c:v>238.4338237962513</c:v>
                </c:pt>
                <c:pt idx="275">
                  <c:v>235.9853998779525</c:v>
                </c:pt>
                <c:pt idx="276">
                  <c:v>235.531828471329</c:v>
                </c:pt>
                <c:pt idx="277">
                  <c:v>235.087985816087</c:v>
                </c:pt>
                <c:pt idx="278">
                  <c:v>257.6528903362374</c:v>
                </c:pt>
                <c:pt idx="279">
                  <c:v>257.5671582590256</c:v>
                </c:pt>
                <c:pt idx="280">
                  <c:v>257.2656655575856</c:v>
                </c:pt>
                <c:pt idx="281">
                  <c:v>257.515218636326</c:v>
                </c:pt>
                <c:pt idx="282">
                  <c:v>257.375809386193</c:v>
                </c:pt>
                <c:pt idx="283">
                  <c:v>255.8105961104354</c:v>
                </c:pt>
                <c:pt idx="284">
                  <c:v>255.0749117541473</c:v>
                </c:pt>
                <c:pt idx="285">
                  <c:v>251.241540618493</c:v>
                </c:pt>
                <c:pt idx="286">
                  <c:v>245.4966526289405</c:v>
                </c:pt>
                <c:pt idx="287">
                  <c:v>242.2552639295846</c:v>
                </c:pt>
                <c:pt idx="288">
                  <c:v>241.763490716606</c:v>
                </c:pt>
                <c:pt idx="289">
                  <c:v>271.3959395078589</c:v>
                </c:pt>
                <c:pt idx="290">
                  <c:v>271.514543507264</c:v>
                </c:pt>
                <c:pt idx="291">
                  <c:v>270.7038895689972</c:v>
                </c:pt>
                <c:pt idx="292">
                  <c:v>269.865276795172</c:v>
                </c:pt>
                <c:pt idx="293">
                  <c:v>271.0463547303976</c:v>
                </c:pt>
                <c:pt idx="294">
                  <c:v>269.9935335316462</c:v>
                </c:pt>
                <c:pt idx="295">
                  <c:v>270.3845456998625</c:v>
                </c:pt>
                <c:pt idx="296">
                  <c:v>270.1208309431976</c:v>
                </c:pt>
                <c:pt idx="297">
                  <c:v>269.732489785925</c:v>
                </c:pt>
                <c:pt idx="298">
                  <c:v>268.9300517658189</c:v>
                </c:pt>
                <c:pt idx="299">
                  <c:v>267.8135563596189</c:v>
                </c:pt>
                <c:pt idx="300">
                  <c:v>292.1638571883693</c:v>
                </c:pt>
                <c:pt idx="301">
                  <c:v>290.203833754331</c:v>
                </c:pt>
                <c:pt idx="302">
                  <c:v>289.3419757300667</c:v>
                </c:pt>
                <c:pt idx="303">
                  <c:v>287.7454546464</c:v>
                </c:pt>
                <c:pt idx="304">
                  <c:v>286.7338164064808</c:v>
                </c:pt>
                <c:pt idx="305">
                  <c:v>286.7698287521142</c:v>
                </c:pt>
                <c:pt idx="306">
                  <c:v>287.0322724387722</c:v>
                </c:pt>
                <c:pt idx="307">
                  <c:v>287.6295726907768</c:v>
                </c:pt>
                <c:pt idx="308">
                  <c:v>286.250903638485</c:v>
                </c:pt>
                <c:pt idx="309">
                  <c:v>283.9937820258929</c:v>
                </c:pt>
                <c:pt idx="310">
                  <c:v>281.2164458624832</c:v>
                </c:pt>
                <c:pt idx="311">
                  <c:v>280.020624909385</c:v>
                </c:pt>
                <c:pt idx="312">
                  <c:v>295.128832191772</c:v>
                </c:pt>
              </c:numCache>
            </c:numRef>
          </c:val>
          <c:smooth val="0"/>
        </c:ser>
        <c:dLbls>
          <c:showLegendKey val="0"/>
          <c:showVal val="0"/>
          <c:showCatName val="0"/>
          <c:showSerName val="0"/>
          <c:showPercent val="0"/>
          <c:showBubbleSize val="0"/>
        </c:dLbls>
        <c:marker val="1"/>
        <c:smooth val="0"/>
        <c:axId val="-2074317800"/>
        <c:axId val="-2096484264"/>
      </c:lineChart>
      <c:catAx>
        <c:axId val="-2074317800"/>
        <c:scaling>
          <c:orientation val="minMax"/>
        </c:scaling>
        <c:delete val="0"/>
        <c:axPos val="b"/>
        <c:minorGridlines>
          <c:spPr>
            <a:ln w="6350">
              <a:solidFill>
                <a:sysClr val="windowText" lastClr="000000">
                  <a:tint val="75000"/>
                  <a:shade val="95000"/>
                  <a:satMod val="105000"/>
                  <a:alpha val="50000"/>
                </a:sysClr>
              </a:solidFill>
            </a:ln>
          </c:spPr>
        </c:minorGridlines>
        <c:numFmt formatCode="General" sourceLinked="1"/>
        <c:majorTickMark val="out"/>
        <c:minorTickMark val="none"/>
        <c:tickLblPos val="nextTo"/>
        <c:txPr>
          <a:bodyPr rot="-5400000" vert="horz" anchor="ctr" anchorCtr="0"/>
          <a:lstStyle/>
          <a:p>
            <a:pPr>
              <a:defRPr sz="1200">
                <a:latin typeface="Arial Narrow" pitchFamily="34" charset="0"/>
              </a:defRPr>
            </a:pPr>
            <a:endParaRPr lang="en-US"/>
          </a:p>
        </c:txPr>
        <c:crossAx val="-2096484264"/>
        <c:crosses val="autoZero"/>
        <c:auto val="1"/>
        <c:lblAlgn val="ctr"/>
        <c:lblOffset val="100"/>
        <c:tickLblSkip val="24"/>
        <c:tickMarkSkip val="24"/>
        <c:noMultiLvlLbl val="0"/>
      </c:catAx>
      <c:valAx>
        <c:axId val="-2096484264"/>
        <c:scaling>
          <c:orientation val="minMax"/>
          <c:max val="350.0"/>
          <c:min val="0.0"/>
        </c:scaling>
        <c:delete val="0"/>
        <c:axPos val="l"/>
        <c:majorGridlines>
          <c:spPr>
            <a:ln w="6350">
              <a:solidFill>
                <a:sysClr val="windowText" lastClr="000000">
                  <a:tint val="75000"/>
                  <a:shade val="95000"/>
                  <a:satMod val="105000"/>
                  <a:alpha val="50000"/>
                </a:sysClr>
              </a:solidFill>
            </a:ln>
          </c:spPr>
        </c:majorGridlines>
        <c:title>
          <c:tx>
            <c:rich>
              <a:bodyPr rot="-5400000" vert="horz"/>
              <a:lstStyle/>
              <a:p>
                <a:pPr>
                  <a:defRPr sz="1400">
                    <a:latin typeface="Arial Narrow" pitchFamily="34" charset="0"/>
                  </a:defRPr>
                </a:pPr>
                <a:r>
                  <a:rPr lang="en-US" sz="1400" dirty="0" smtClean="0">
                    <a:latin typeface="Arial Narrow" pitchFamily="34" charset="0"/>
                  </a:rPr>
                  <a:t>Monthly minimum wage (US$</a:t>
                </a:r>
                <a:r>
                  <a:rPr lang="en-US" sz="1400" baseline="0" dirty="0" smtClean="0">
                    <a:latin typeface="Arial Narrow" pitchFamily="34" charset="0"/>
                  </a:rPr>
                  <a:t> PPP)</a:t>
                </a:r>
                <a:endParaRPr lang="en-US" sz="1400" dirty="0">
                  <a:latin typeface="Arial Narrow" pitchFamily="34" charset="0"/>
                </a:endParaRPr>
              </a:p>
            </c:rich>
          </c:tx>
          <c:layout>
            <c:manualLayout>
              <c:xMode val="edge"/>
              <c:yMode val="edge"/>
              <c:x val="0.0"/>
              <c:y val="0.115901010998778"/>
            </c:manualLayout>
          </c:layout>
          <c:overlay val="0"/>
        </c:title>
        <c:numFmt formatCode="0" sourceLinked="0"/>
        <c:majorTickMark val="out"/>
        <c:minorTickMark val="none"/>
        <c:tickLblPos val="nextTo"/>
        <c:txPr>
          <a:bodyPr/>
          <a:lstStyle/>
          <a:p>
            <a:pPr>
              <a:defRPr sz="1200">
                <a:latin typeface="Arial Narrow" pitchFamily="34" charset="0"/>
              </a:defRPr>
            </a:pPr>
            <a:endParaRPr lang="en-US"/>
          </a:p>
        </c:txPr>
        <c:crossAx val="-2074317800"/>
        <c:crosses val="autoZero"/>
        <c:crossBetween val="between"/>
        <c:majorUnit val="50.0"/>
      </c:valAx>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448902094634"/>
          <c:y val="0.0282524059492563"/>
          <c:w val="0.846653293716101"/>
          <c:h val="0.839891732283472"/>
        </c:manualLayout>
      </c:layout>
      <c:barChart>
        <c:barDir val="col"/>
        <c:grouping val="clustered"/>
        <c:varyColors val="0"/>
        <c:ser>
          <c:idx val="2"/>
          <c:order val="2"/>
          <c:spPr>
            <a:solidFill>
              <a:prstClr val="white">
                <a:lumMod val="75000"/>
                <a:alpha val="50000"/>
              </a:prstClr>
            </a:solidFill>
          </c:spPr>
          <c:invertIfNegative val="0"/>
          <c:val>
            <c:numRef>
              <c:f>Plan1!$E$26:$E$125</c:f>
              <c:numCache>
                <c:formatCode>General</c:formatCode>
                <c:ptCount val="100"/>
                <c:pt idx="0">
                  <c:v>80.0</c:v>
                </c:pt>
                <c:pt idx="1">
                  <c:v>80.0</c:v>
                </c:pt>
                <c:pt idx="2">
                  <c:v>80.0</c:v>
                </c:pt>
                <c:pt idx="3">
                  <c:v>80.0</c:v>
                </c:pt>
                <c:pt idx="4">
                  <c:v>80.0</c:v>
                </c:pt>
                <c:pt idx="5">
                  <c:v>80.0</c:v>
                </c:pt>
                <c:pt idx="6">
                  <c:v>80.0</c:v>
                </c:pt>
                <c:pt idx="7">
                  <c:v>80.0</c:v>
                </c:pt>
                <c:pt idx="8">
                  <c:v>80.0</c:v>
                </c:pt>
                <c:pt idx="9">
                  <c:v>80.0</c:v>
                </c:pt>
                <c:pt idx="10">
                  <c:v>80.0</c:v>
                </c:pt>
                <c:pt idx="11">
                  <c:v>80.0</c:v>
                </c:pt>
                <c:pt idx="12">
                  <c:v>80.0</c:v>
                </c:pt>
                <c:pt idx="13">
                  <c:v>80.0</c:v>
                </c:pt>
                <c:pt idx="14">
                  <c:v>80.0</c:v>
                </c:pt>
                <c:pt idx="15">
                  <c:v>80.0</c:v>
                </c:pt>
                <c:pt idx="16">
                  <c:v>80.0</c:v>
                </c:pt>
                <c:pt idx="17">
                  <c:v>80.0</c:v>
                </c:pt>
                <c:pt idx="18">
                  <c:v>0.0</c:v>
                </c:pt>
                <c:pt idx="19">
                  <c:v>0.0</c:v>
                </c:pt>
                <c:pt idx="20">
                  <c:v>0.0</c:v>
                </c:pt>
                <c:pt idx="21">
                  <c:v>0.0</c:v>
                </c:pt>
                <c:pt idx="22">
                  <c:v>0.0</c:v>
                </c:pt>
                <c:pt idx="23">
                  <c:v>0.0</c:v>
                </c:pt>
                <c:pt idx="24">
                  <c:v>0.0</c:v>
                </c:pt>
                <c:pt idx="25">
                  <c:v>0.0</c:v>
                </c:pt>
                <c:pt idx="26">
                  <c:v>0.0</c:v>
                </c:pt>
                <c:pt idx="27">
                  <c:v>0.0</c:v>
                </c:pt>
                <c:pt idx="28">
                  <c:v>0.0</c:v>
                </c:pt>
                <c:pt idx="29">
                  <c:v>0.0</c:v>
                </c:pt>
                <c:pt idx="30">
                  <c:v>0.0</c:v>
                </c:pt>
                <c:pt idx="31">
                  <c:v>0.0</c:v>
                </c:pt>
                <c:pt idx="32">
                  <c:v>0.0</c:v>
                </c:pt>
                <c:pt idx="33">
                  <c:v>0.0</c:v>
                </c:pt>
                <c:pt idx="34">
                  <c:v>0.0</c:v>
                </c:pt>
                <c:pt idx="35">
                  <c:v>0.0</c:v>
                </c:pt>
                <c:pt idx="36">
                  <c:v>0.0</c:v>
                </c:pt>
                <c:pt idx="37">
                  <c:v>0.0</c:v>
                </c:pt>
                <c:pt idx="38">
                  <c:v>0.0</c:v>
                </c:pt>
                <c:pt idx="39">
                  <c:v>0.0</c:v>
                </c:pt>
                <c:pt idx="40">
                  <c:v>0.0</c:v>
                </c:pt>
                <c:pt idx="41">
                  <c:v>0.0</c:v>
                </c:pt>
                <c:pt idx="42">
                  <c:v>0.0</c:v>
                </c:pt>
                <c:pt idx="43">
                  <c:v>0.0</c:v>
                </c:pt>
                <c:pt idx="44">
                  <c:v>0.0</c:v>
                </c:pt>
                <c:pt idx="45">
                  <c:v>0.0</c:v>
                </c:pt>
                <c:pt idx="46">
                  <c:v>0.0</c:v>
                </c:pt>
                <c:pt idx="47">
                  <c:v>0.0</c:v>
                </c:pt>
                <c:pt idx="48">
                  <c:v>0.0</c:v>
                </c:pt>
                <c:pt idx="49">
                  <c:v>0.0</c:v>
                </c:pt>
                <c:pt idx="50">
                  <c:v>0.0</c:v>
                </c:pt>
                <c:pt idx="51">
                  <c:v>0.0</c:v>
                </c:pt>
                <c:pt idx="52">
                  <c:v>0.0</c:v>
                </c:pt>
                <c:pt idx="53">
                  <c:v>0.0</c:v>
                </c:pt>
                <c:pt idx="54">
                  <c:v>0.0</c:v>
                </c:pt>
                <c:pt idx="55">
                  <c:v>0.0</c:v>
                </c:pt>
                <c:pt idx="56">
                  <c:v>0.0</c:v>
                </c:pt>
                <c:pt idx="57">
                  <c:v>0.0</c:v>
                </c:pt>
                <c:pt idx="58">
                  <c:v>0.0</c:v>
                </c:pt>
                <c:pt idx="59">
                  <c:v>0.0</c:v>
                </c:pt>
                <c:pt idx="60">
                  <c:v>0.0</c:v>
                </c:pt>
                <c:pt idx="61">
                  <c:v>0.0</c:v>
                </c:pt>
                <c:pt idx="62">
                  <c:v>0.0</c:v>
                </c:pt>
                <c:pt idx="63">
                  <c:v>0.0</c:v>
                </c:pt>
                <c:pt idx="64">
                  <c:v>0.0</c:v>
                </c:pt>
                <c:pt idx="65">
                  <c:v>0.0</c:v>
                </c:pt>
                <c:pt idx="66">
                  <c:v>0.0</c:v>
                </c:pt>
                <c:pt idx="67">
                  <c:v>0.0</c:v>
                </c:pt>
                <c:pt idx="68">
                  <c:v>0.0</c:v>
                </c:pt>
                <c:pt idx="69">
                  <c:v>0.0</c:v>
                </c:pt>
                <c:pt idx="70">
                  <c:v>0.0</c:v>
                </c:pt>
                <c:pt idx="71">
                  <c:v>0.0</c:v>
                </c:pt>
                <c:pt idx="72">
                  <c:v>0.0</c:v>
                </c:pt>
                <c:pt idx="73">
                  <c:v>0.0</c:v>
                </c:pt>
                <c:pt idx="74">
                  <c:v>0.0</c:v>
                </c:pt>
                <c:pt idx="75">
                  <c:v>0.0</c:v>
                </c:pt>
                <c:pt idx="76">
                  <c:v>0.0</c:v>
                </c:pt>
                <c:pt idx="77">
                  <c:v>0.0</c:v>
                </c:pt>
                <c:pt idx="78">
                  <c:v>0.0</c:v>
                </c:pt>
                <c:pt idx="79">
                  <c:v>0.0</c:v>
                </c:pt>
                <c:pt idx="80">
                  <c:v>0.0</c:v>
                </c:pt>
                <c:pt idx="81">
                  <c:v>0.0</c:v>
                </c:pt>
                <c:pt idx="82">
                  <c:v>0.0</c:v>
                </c:pt>
                <c:pt idx="83">
                  <c:v>0.0</c:v>
                </c:pt>
                <c:pt idx="84">
                  <c:v>0.0</c:v>
                </c:pt>
                <c:pt idx="85">
                  <c:v>0.0</c:v>
                </c:pt>
                <c:pt idx="86">
                  <c:v>0.0</c:v>
                </c:pt>
                <c:pt idx="87">
                  <c:v>0.0</c:v>
                </c:pt>
                <c:pt idx="88">
                  <c:v>0.0</c:v>
                </c:pt>
                <c:pt idx="89">
                  <c:v>0.0</c:v>
                </c:pt>
                <c:pt idx="90">
                  <c:v>0.0</c:v>
                </c:pt>
                <c:pt idx="91">
                  <c:v>0.0</c:v>
                </c:pt>
                <c:pt idx="92">
                  <c:v>0.0</c:v>
                </c:pt>
                <c:pt idx="93">
                  <c:v>0.0</c:v>
                </c:pt>
                <c:pt idx="94">
                  <c:v>0.0</c:v>
                </c:pt>
                <c:pt idx="95">
                  <c:v>0.0</c:v>
                </c:pt>
                <c:pt idx="96">
                  <c:v>0.0</c:v>
                </c:pt>
                <c:pt idx="97">
                  <c:v>0.0</c:v>
                </c:pt>
                <c:pt idx="98">
                  <c:v>0.0</c:v>
                </c:pt>
                <c:pt idx="99">
                  <c:v>0.0</c:v>
                </c:pt>
              </c:numCache>
            </c:numRef>
          </c:val>
        </c:ser>
        <c:dLbls>
          <c:showLegendKey val="0"/>
          <c:showVal val="0"/>
          <c:showCatName val="0"/>
          <c:showSerName val="0"/>
          <c:showPercent val="0"/>
          <c:showBubbleSize val="0"/>
        </c:dLbls>
        <c:gapWidth val="0"/>
        <c:overlap val="100"/>
        <c:axId val="2131185304"/>
        <c:axId val="2131193288"/>
      </c:barChart>
      <c:lineChart>
        <c:grouping val="standard"/>
        <c:varyColors val="0"/>
        <c:ser>
          <c:idx val="0"/>
          <c:order val="0"/>
          <c:marker>
            <c:symbol val="none"/>
          </c:marker>
          <c:dLbls>
            <c:dLbl>
              <c:idx val="10"/>
              <c:layout/>
              <c:tx>
                <c:rich>
                  <a:bodyPr/>
                  <a:lstStyle/>
                  <a:p>
                    <a:r>
                      <a:rPr lang="en-US" sz="1400" b="1">
                        <a:latin typeface="Arial Narrow" pitchFamily="34" charset="0"/>
                      </a:rPr>
                      <a:t>Programa Bolsa Família</a:t>
                    </a:r>
                  </a:p>
                </c:rich>
              </c:tx>
              <c:showLegendKey val="0"/>
              <c:showVal val="1"/>
              <c:showCatName val="0"/>
              <c:showSerName val="0"/>
              <c:showPercent val="0"/>
              <c:showBubbleSize val="0"/>
            </c:dLbl>
            <c:txPr>
              <a:bodyPr/>
              <a:lstStyle/>
              <a:p>
                <a:pPr>
                  <a:defRPr sz="1400" b="1">
                    <a:latin typeface="Arial Narrow" pitchFamily="34" charset="0"/>
                  </a:defRPr>
                </a:pPr>
                <a:endParaRPr lang="en-US"/>
              </a:p>
            </c:txPr>
            <c:showLegendKey val="0"/>
            <c:showVal val="0"/>
            <c:showCatName val="0"/>
            <c:showSerName val="0"/>
            <c:showPercent val="0"/>
            <c:showBubbleSize val="0"/>
          </c:dLbls>
          <c:cat>
            <c:numRef>
              <c:f>Plan1!$B$26:$B$125</c:f>
              <c:numCache>
                <c:formatCode>General</c:formatCode>
                <c:ptCount val="100"/>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pt idx="66">
                  <c:v>67.0</c:v>
                </c:pt>
                <c:pt idx="67">
                  <c:v>68.0</c:v>
                </c:pt>
                <c:pt idx="68">
                  <c:v>69.0</c:v>
                </c:pt>
                <c:pt idx="69">
                  <c:v>70.0</c:v>
                </c:pt>
                <c:pt idx="70">
                  <c:v>71.0</c:v>
                </c:pt>
                <c:pt idx="71">
                  <c:v>72.0</c:v>
                </c:pt>
                <c:pt idx="72">
                  <c:v>73.0</c:v>
                </c:pt>
                <c:pt idx="73">
                  <c:v>74.0</c:v>
                </c:pt>
                <c:pt idx="74">
                  <c:v>75.0</c:v>
                </c:pt>
                <c:pt idx="75">
                  <c:v>76.0</c:v>
                </c:pt>
                <c:pt idx="76">
                  <c:v>77.0</c:v>
                </c:pt>
                <c:pt idx="77">
                  <c:v>78.0</c:v>
                </c:pt>
                <c:pt idx="78">
                  <c:v>79.0</c:v>
                </c:pt>
                <c:pt idx="79">
                  <c:v>80.0</c:v>
                </c:pt>
                <c:pt idx="80">
                  <c:v>81.0</c:v>
                </c:pt>
                <c:pt idx="81">
                  <c:v>82.0</c:v>
                </c:pt>
                <c:pt idx="82">
                  <c:v>83.0</c:v>
                </c:pt>
                <c:pt idx="83">
                  <c:v>84.0</c:v>
                </c:pt>
                <c:pt idx="84">
                  <c:v>85.0</c:v>
                </c:pt>
                <c:pt idx="85">
                  <c:v>86.0</c:v>
                </c:pt>
                <c:pt idx="86">
                  <c:v>87.0</c:v>
                </c:pt>
                <c:pt idx="87">
                  <c:v>88.0</c:v>
                </c:pt>
                <c:pt idx="88">
                  <c:v>89.0</c:v>
                </c:pt>
                <c:pt idx="89">
                  <c:v>90.0</c:v>
                </c:pt>
                <c:pt idx="90">
                  <c:v>91.0</c:v>
                </c:pt>
                <c:pt idx="91">
                  <c:v>92.0</c:v>
                </c:pt>
                <c:pt idx="92">
                  <c:v>93.0</c:v>
                </c:pt>
                <c:pt idx="93">
                  <c:v>94.0</c:v>
                </c:pt>
                <c:pt idx="94">
                  <c:v>95.0</c:v>
                </c:pt>
                <c:pt idx="95">
                  <c:v>96.0</c:v>
                </c:pt>
                <c:pt idx="96">
                  <c:v>97.0</c:v>
                </c:pt>
                <c:pt idx="97">
                  <c:v>98.0</c:v>
                </c:pt>
                <c:pt idx="98">
                  <c:v>99.0</c:v>
                </c:pt>
                <c:pt idx="99">
                  <c:v>100.0</c:v>
                </c:pt>
              </c:numCache>
            </c:numRef>
          </c:cat>
          <c:val>
            <c:numRef>
              <c:f>Plan1!$C$26:$C$125</c:f>
              <c:numCache>
                <c:formatCode>0.0</c:formatCode>
                <c:ptCount val="100"/>
                <c:pt idx="0">
                  <c:v>50.45595</c:v>
                </c:pt>
                <c:pt idx="1">
                  <c:v>47.68936</c:v>
                </c:pt>
                <c:pt idx="2">
                  <c:v>71.99904000000002</c:v>
                </c:pt>
                <c:pt idx="3">
                  <c:v>78.94681000000012</c:v>
                </c:pt>
                <c:pt idx="4">
                  <c:v>78.20259</c:v>
                </c:pt>
                <c:pt idx="5">
                  <c:v>74.35238999999986</c:v>
                </c:pt>
                <c:pt idx="6">
                  <c:v>73.34464000000002</c:v>
                </c:pt>
                <c:pt idx="7">
                  <c:v>65.46981</c:v>
                </c:pt>
                <c:pt idx="8">
                  <c:v>69.62983999999996</c:v>
                </c:pt>
                <c:pt idx="9">
                  <c:v>69.63404</c:v>
                </c:pt>
                <c:pt idx="10">
                  <c:v>62.60657000000001</c:v>
                </c:pt>
                <c:pt idx="11">
                  <c:v>55.18638</c:v>
                </c:pt>
                <c:pt idx="12">
                  <c:v>60.5625700000001</c:v>
                </c:pt>
                <c:pt idx="13">
                  <c:v>48.92363</c:v>
                </c:pt>
                <c:pt idx="14">
                  <c:v>54.94077000000001</c:v>
                </c:pt>
                <c:pt idx="15">
                  <c:v>53.65708</c:v>
                </c:pt>
                <c:pt idx="16">
                  <c:v>52.84929</c:v>
                </c:pt>
                <c:pt idx="17">
                  <c:v>54.9557</c:v>
                </c:pt>
                <c:pt idx="18">
                  <c:v>44.2997000000001</c:v>
                </c:pt>
                <c:pt idx="19">
                  <c:v>38.72952000000008</c:v>
                </c:pt>
                <c:pt idx="20">
                  <c:v>32.87486</c:v>
                </c:pt>
                <c:pt idx="21">
                  <c:v>41.80618</c:v>
                </c:pt>
                <c:pt idx="22">
                  <c:v>40.30676</c:v>
                </c:pt>
                <c:pt idx="23">
                  <c:v>38.44748999999999</c:v>
                </c:pt>
                <c:pt idx="24">
                  <c:v>38.81939</c:v>
                </c:pt>
                <c:pt idx="25">
                  <c:v>37.94179</c:v>
                </c:pt>
                <c:pt idx="26">
                  <c:v>27.36288</c:v>
                </c:pt>
                <c:pt idx="27">
                  <c:v>35.82861000000001</c:v>
                </c:pt>
                <c:pt idx="28">
                  <c:v>39.05299</c:v>
                </c:pt>
                <c:pt idx="29">
                  <c:v>31.85815000000003</c:v>
                </c:pt>
                <c:pt idx="30">
                  <c:v>30.50163</c:v>
                </c:pt>
                <c:pt idx="31">
                  <c:v>15.3885</c:v>
                </c:pt>
                <c:pt idx="32">
                  <c:v>18.37661999999996</c:v>
                </c:pt>
                <c:pt idx="33">
                  <c:v>28.74189999999999</c:v>
                </c:pt>
                <c:pt idx="34">
                  <c:v>21.83611</c:v>
                </c:pt>
                <c:pt idx="35">
                  <c:v>25.76721</c:v>
                </c:pt>
                <c:pt idx="36">
                  <c:v>26.6844</c:v>
                </c:pt>
                <c:pt idx="37">
                  <c:v>22.27235999999995</c:v>
                </c:pt>
                <c:pt idx="38">
                  <c:v>21.81793000000005</c:v>
                </c:pt>
                <c:pt idx="39">
                  <c:v>21.88965999999999</c:v>
                </c:pt>
                <c:pt idx="40">
                  <c:v>19.43461999999995</c:v>
                </c:pt>
                <c:pt idx="41">
                  <c:v>16.46816999999993</c:v>
                </c:pt>
                <c:pt idx="42">
                  <c:v>15.60232</c:v>
                </c:pt>
                <c:pt idx="43">
                  <c:v>15.40722</c:v>
                </c:pt>
                <c:pt idx="44">
                  <c:v>13.43355</c:v>
                </c:pt>
                <c:pt idx="45">
                  <c:v>13.26351</c:v>
                </c:pt>
                <c:pt idx="46">
                  <c:v>16.93933999999995</c:v>
                </c:pt>
                <c:pt idx="47">
                  <c:v>10.7328</c:v>
                </c:pt>
                <c:pt idx="48">
                  <c:v>14.39513000000002</c:v>
                </c:pt>
                <c:pt idx="49">
                  <c:v>15.34146</c:v>
                </c:pt>
                <c:pt idx="50">
                  <c:v>10.91397</c:v>
                </c:pt>
                <c:pt idx="51">
                  <c:v>10.55704</c:v>
                </c:pt>
                <c:pt idx="52">
                  <c:v>7.91487</c:v>
                </c:pt>
                <c:pt idx="53">
                  <c:v>8.58893</c:v>
                </c:pt>
                <c:pt idx="54">
                  <c:v>6.362220000000001</c:v>
                </c:pt>
                <c:pt idx="55">
                  <c:v>9.06672</c:v>
                </c:pt>
                <c:pt idx="56">
                  <c:v>8.151050000000001</c:v>
                </c:pt>
                <c:pt idx="57">
                  <c:v>5.99391</c:v>
                </c:pt>
                <c:pt idx="58">
                  <c:v>5.547949999999997</c:v>
                </c:pt>
                <c:pt idx="59">
                  <c:v>2.73269</c:v>
                </c:pt>
                <c:pt idx="60">
                  <c:v>3.122069999999998</c:v>
                </c:pt>
                <c:pt idx="61">
                  <c:v>5.850379999999999</c:v>
                </c:pt>
                <c:pt idx="62">
                  <c:v>6.17632</c:v>
                </c:pt>
                <c:pt idx="63">
                  <c:v>3.43377</c:v>
                </c:pt>
                <c:pt idx="64">
                  <c:v>5.342929999999995</c:v>
                </c:pt>
                <c:pt idx="65">
                  <c:v>3.52574</c:v>
                </c:pt>
                <c:pt idx="66">
                  <c:v>5.634459999999994</c:v>
                </c:pt>
                <c:pt idx="67">
                  <c:v>3.859079999999994</c:v>
                </c:pt>
                <c:pt idx="68">
                  <c:v>4.40953</c:v>
                </c:pt>
                <c:pt idx="69">
                  <c:v>3.995149999999995</c:v>
                </c:pt>
                <c:pt idx="70">
                  <c:v>2.892899999999994</c:v>
                </c:pt>
                <c:pt idx="71">
                  <c:v>2.11816</c:v>
                </c:pt>
                <c:pt idx="72">
                  <c:v>2.99978</c:v>
                </c:pt>
                <c:pt idx="73">
                  <c:v>2.33667999999999</c:v>
                </c:pt>
                <c:pt idx="74">
                  <c:v>2.966629999999998</c:v>
                </c:pt>
                <c:pt idx="75">
                  <c:v>2.83314</c:v>
                </c:pt>
                <c:pt idx="76">
                  <c:v>2.48818</c:v>
                </c:pt>
                <c:pt idx="77">
                  <c:v>1.877629999999997</c:v>
                </c:pt>
                <c:pt idx="78">
                  <c:v>3.942259999999994</c:v>
                </c:pt>
                <c:pt idx="79">
                  <c:v>2.4899</c:v>
                </c:pt>
                <c:pt idx="80">
                  <c:v>1.225619999999997</c:v>
                </c:pt>
                <c:pt idx="81">
                  <c:v>2.36918</c:v>
                </c:pt>
                <c:pt idx="82">
                  <c:v>3.23032</c:v>
                </c:pt>
                <c:pt idx="83">
                  <c:v>2.60941</c:v>
                </c:pt>
                <c:pt idx="84">
                  <c:v>2.779469999999998</c:v>
                </c:pt>
                <c:pt idx="85">
                  <c:v>1.607629999999997</c:v>
                </c:pt>
                <c:pt idx="86">
                  <c:v>2.29577</c:v>
                </c:pt>
                <c:pt idx="87">
                  <c:v>2.647120000000006</c:v>
                </c:pt>
                <c:pt idx="88">
                  <c:v>1.93924</c:v>
                </c:pt>
                <c:pt idx="89">
                  <c:v>1.72058</c:v>
                </c:pt>
                <c:pt idx="90">
                  <c:v>2.22834</c:v>
                </c:pt>
                <c:pt idx="91">
                  <c:v>1.461449999999997</c:v>
                </c:pt>
                <c:pt idx="92">
                  <c:v>3.02366</c:v>
                </c:pt>
                <c:pt idx="93">
                  <c:v>2.48581</c:v>
                </c:pt>
                <c:pt idx="94">
                  <c:v>2.92064</c:v>
                </c:pt>
                <c:pt idx="95">
                  <c:v>1.99672</c:v>
                </c:pt>
                <c:pt idx="96">
                  <c:v>2.40156</c:v>
                </c:pt>
                <c:pt idx="97">
                  <c:v>2.272679999999997</c:v>
                </c:pt>
                <c:pt idx="98">
                  <c:v>2.954699999999998</c:v>
                </c:pt>
                <c:pt idx="99">
                  <c:v>2.54176</c:v>
                </c:pt>
              </c:numCache>
            </c:numRef>
          </c:val>
          <c:smooth val="0"/>
        </c:ser>
        <c:ser>
          <c:idx val="1"/>
          <c:order val="1"/>
          <c:marker>
            <c:symbol val="none"/>
          </c:marker>
          <c:dLbls>
            <c:dLbl>
              <c:idx val="10"/>
              <c:layout>
                <c:manualLayout>
                  <c:x val="-0.058961584518542"/>
                  <c:y val="-0.0690995512337808"/>
                </c:manualLayout>
              </c:layout>
              <c:tx>
                <c:rich>
                  <a:bodyPr/>
                  <a:lstStyle/>
                  <a:p>
                    <a:pPr>
                      <a:defRPr sz="1400" b="1">
                        <a:latin typeface="Arial Narrow" pitchFamily="34" charset="0"/>
                      </a:defRPr>
                    </a:pPr>
                    <a:r>
                      <a:rPr lang="en-US" b="1"/>
                      <a:t>BPC</a:t>
                    </a:r>
                  </a:p>
                </c:rich>
              </c:tx>
              <c:spPr/>
              <c:showLegendKey val="0"/>
              <c:showVal val="1"/>
              <c:showCatName val="0"/>
              <c:showSerName val="0"/>
              <c:showPercent val="0"/>
              <c:showBubbleSize val="0"/>
            </c:dLbl>
            <c:txPr>
              <a:bodyPr/>
              <a:lstStyle/>
              <a:p>
                <a:pPr>
                  <a:defRPr sz="1400">
                    <a:latin typeface="Arial Narrow" pitchFamily="34" charset="0"/>
                  </a:defRPr>
                </a:pPr>
                <a:endParaRPr lang="en-US"/>
              </a:p>
            </c:txPr>
            <c:showLegendKey val="0"/>
            <c:showVal val="0"/>
            <c:showCatName val="0"/>
            <c:showSerName val="0"/>
            <c:showPercent val="0"/>
            <c:showBubbleSize val="0"/>
          </c:dLbls>
          <c:cat>
            <c:numRef>
              <c:f>Plan1!$B$26:$B$125</c:f>
              <c:numCache>
                <c:formatCode>General</c:formatCode>
                <c:ptCount val="100"/>
                <c:pt idx="0">
                  <c:v>1.0</c:v>
                </c:pt>
                <c:pt idx="1">
                  <c:v>2.0</c:v>
                </c:pt>
                <c:pt idx="2">
                  <c:v>3.0</c:v>
                </c:pt>
                <c:pt idx="3">
                  <c:v>4.0</c:v>
                </c:pt>
                <c:pt idx="4">
                  <c:v>5.0</c:v>
                </c:pt>
                <c:pt idx="5">
                  <c:v>6.0</c:v>
                </c:pt>
                <c:pt idx="6">
                  <c:v>7.0</c:v>
                </c:pt>
                <c:pt idx="7">
                  <c:v>8.0</c:v>
                </c:pt>
                <c:pt idx="8">
                  <c:v>9.0</c:v>
                </c:pt>
                <c:pt idx="9">
                  <c:v>10.0</c:v>
                </c:pt>
                <c:pt idx="10">
                  <c:v>11.0</c:v>
                </c:pt>
                <c:pt idx="11">
                  <c:v>12.0</c:v>
                </c:pt>
                <c:pt idx="12">
                  <c:v>13.0</c:v>
                </c:pt>
                <c:pt idx="13">
                  <c:v>14.0</c:v>
                </c:pt>
                <c:pt idx="14">
                  <c:v>15.0</c:v>
                </c:pt>
                <c:pt idx="15">
                  <c:v>16.0</c:v>
                </c:pt>
                <c:pt idx="16">
                  <c:v>17.0</c:v>
                </c:pt>
                <c:pt idx="17">
                  <c:v>18.0</c:v>
                </c:pt>
                <c:pt idx="18">
                  <c:v>19.0</c:v>
                </c:pt>
                <c:pt idx="19">
                  <c:v>20.0</c:v>
                </c:pt>
                <c:pt idx="20">
                  <c:v>21.0</c:v>
                </c:pt>
                <c:pt idx="21">
                  <c:v>22.0</c:v>
                </c:pt>
                <c:pt idx="22">
                  <c:v>23.0</c:v>
                </c:pt>
                <c:pt idx="23">
                  <c:v>24.0</c:v>
                </c:pt>
                <c:pt idx="24">
                  <c:v>25.0</c:v>
                </c:pt>
                <c:pt idx="25">
                  <c:v>26.0</c:v>
                </c:pt>
                <c:pt idx="26">
                  <c:v>27.0</c:v>
                </c:pt>
                <c:pt idx="27">
                  <c:v>28.0</c:v>
                </c:pt>
                <c:pt idx="28">
                  <c:v>29.0</c:v>
                </c:pt>
                <c:pt idx="29">
                  <c:v>30.0</c:v>
                </c:pt>
                <c:pt idx="30">
                  <c:v>31.0</c:v>
                </c:pt>
                <c:pt idx="31">
                  <c:v>32.0</c:v>
                </c:pt>
                <c:pt idx="32">
                  <c:v>33.0</c:v>
                </c:pt>
                <c:pt idx="33">
                  <c:v>34.0</c:v>
                </c:pt>
                <c:pt idx="34">
                  <c:v>35.0</c:v>
                </c:pt>
                <c:pt idx="35">
                  <c:v>36.0</c:v>
                </c:pt>
                <c:pt idx="36">
                  <c:v>37.0</c:v>
                </c:pt>
                <c:pt idx="37">
                  <c:v>38.0</c:v>
                </c:pt>
                <c:pt idx="38">
                  <c:v>39.0</c:v>
                </c:pt>
                <c:pt idx="39">
                  <c:v>40.0</c:v>
                </c:pt>
                <c:pt idx="40">
                  <c:v>41.0</c:v>
                </c:pt>
                <c:pt idx="41">
                  <c:v>42.0</c:v>
                </c:pt>
                <c:pt idx="42">
                  <c:v>43.0</c:v>
                </c:pt>
                <c:pt idx="43">
                  <c:v>44.0</c:v>
                </c:pt>
                <c:pt idx="44">
                  <c:v>45.0</c:v>
                </c:pt>
                <c:pt idx="45">
                  <c:v>46.0</c:v>
                </c:pt>
                <c:pt idx="46">
                  <c:v>47.0</c:v>
                </c:pt>
                <c:pt idx="47">
                  <c:v>48.0</c:v>
                </c:pt>
                <c:pt idx="48">
                  <c:v>49.0</c:v>
                </c:pt>
                <c:pt idx="49">
                  <c:v>50.0</c:v>
                </c:pt>
                <c:pt idx="50">
                  <c:v>51.0</c:v>
                </c:pt>
                <c:pt idx="51">
                  <c:v>52.0</c:v>
                </c:pt>
                <c:pt idx="52">
                  <c:v>53.0</c:v>
                </c:pt>
                <c:pt idx="53">
                  <c:v>54.0</c:v>
                </c:pt>
                <c:pt idx="54">
                  <c:v>55.0</c:v>
                </c:pt>
                <c:pt idx="55">
                  <c:v>56.0</c:v>
                </c:pt>
                <c:pt idx="56">
                  <c:v>57.0</c:v>
                </c:pt>
                <c:pt idx="57">
                  <c:v>58.0</c:v>
                </c:pt>
                <c:pt idx="58">
                  <c:v>59.0</c:v>
                </c:pt>
                <c:pt idx="59">
                  <c:v>60.0</c:v>
                </c:pt>
                <c:pt idx="60">
                  <c:v>61.0</c:v>
                </c:pt>
                <c:pt idx="61">
                  <c:v>62.0</c:v>
                </c:pt>
                <c:pt idx="62">
                  <c:v>63.0</c:v>
                </c:pt>
                <c:pt idx="63">
                  <c:v>64.0</c:v>
                </c:pt>
                <c:pt idx="64">
                  <c:v>65.0</c:v>
                </c:pt>
                <c:pt idx="65">
                  <c:v>66.0</c:v>
                </c:pt>
                <c:pt idx="66">
                  <c:v>67.0</c:v>
                </c:pt>
                <c:pt idx="67">
                  <c:v>68.0</c:v>
                </c:pt>
                <c:pt idx="68">
                  <c:v>69.0</c:v>
                </c:pt>
                <c:pt idx="69">
                  <c:v>70.0</c:v>
                </c:pt>
                <c:pt idx="70">
                  <c:v>71.0</c:v>
                </c:pt>
                <c:pt idx="71">
                  <c:v>72.0</c:v>
                </c:pt>
                <c:pt idx="72">
                  <c:v>73.0</c:v>
                </c:pt>
                <c:pt idx="73">
                  <c:v>74.0</c:v>
                </c:pt>
                <c:pt idx="74">
                  <c:v>75.0</c:v>
                </c:pt>
                <c:pt idx="75">
                  <c:v>76.0</c:v>
                </c:pt>
                <c:pt idx="76">
                  <c:v>77.0</c:v>
                </c:pt>
                <c:pt idx="77">
                  <c:v>78.0</c:v>
                </c:pt>
                <c:pt idx="78">
                  <c:v>79.0</c:v>
                </c:pt>
                <c:pt idx="79">
                  <c:v>80.0</c:v>
                </c:pt>
                <c:pt idx="80">
                  <c:v>81.0</c:v>
                </c:pt>
                <c:pt idx="81">
                  <c:v>82.0</c:v>
                </c:pt>
                <c:pt idx="82">
                  <c:v>83.0</c:v>
                </c:pt>
                <c:pt idx="83">
                  <c:v>84.0</c:v>
                </c:pt>
                <c:pt idx="84">
                  <c:v>85.0</c:v>
                </c:pt>
                <c:pt idx="85">
                  <c:v>86.0</c:v>
                </c:pt>
                <c:pt idx="86">
                  <c:v>87.0</c:v>
                </c:pt>
                <c:pt idx="87">
                  <c:v>88.0</c:v>
                </c:pt>
                <c:pt idx="88">
                  <c:v>89.0</c:v>
                </c:pt>
                <c:pt idx="89">
                  <c:v>90.0</c:v>
                </c:pt>
                <c:pt idx="90">
                  <c:v>91.0</c:v>
                </c:pt>
                <c:pt idx="91">
                  <c:v>92.0</c:v>
                </c:pt>
                <c:pt idx="92">
                  <c:v>93.0</c:v>
                </c:pt>
                <c:pt idx="93">
                  <c:v>94.0</c:v>
                </c:pt>
                <c:pt idx="94">
                  <c:v>95.0</c:v>
                </c:pt>
                <c:pt idx="95">
                  <c:v>96.0</c:v>
                </c:pt>
                <c:pt idx="96">
                  <c:v>97.0</c:v>
                </c:pt>
                <c:pt idx="97">
                  <c:v>98.0</c:v>
                </c:pt>
                <c:pt idx="98">
                  <c:v>99.0</c:v>
                </c:pt>
                <c:pt idx="99">
                  <c:v>100.0</c:v>
                </c:pt>
              </c:numCache>
            </c:numRef>
          </c:cat>
          <c:val>
            <c:numRef>
              <c:f>Plan1!$D$26:$D$125</c:f>
              <c:numCache>
                <c:formatCode>0.0</c:formatCode>
                <c:ptCount val="100"/>
                <c:pt idx="0">
                  <c:v>14.2104</c:v>
                </c:pt>
                <c:pt idx="1">
                  <c:v>13.62268</c:v>
                </c:pt>
                <c:pt idx="2">
                  <c:v>9.326460000000002</c:v>
                </c:pt>
                <c:pt idx="3">
                  <c:v>4.92133</c:v>
                </c:pt>
                <c:pt idx="4">
                  <c:v>6.640009999999997</c:v>
                </c:pt>
                <c:pt idx="5">
                  <c:v>5.431340000000013</c:v>
                </c:pt>
                <c:pt idx="6">
                  <c:v>6.10615</c:v>
                </c:pt>
                <c:pt idx="7">
                  <c:v>5.45642</c:v>
                </c:pt>
                <c:pt idx="8">
                  <c:v>4.113829999999997</c:v>
                </c:pt>
                <c:pt idx="9">
                  <c:v>4.83434</c:v>
                </c:pt>
                <c:pt idx="10">
                  <c:v>5.4355</c:v>
                </c:pt>
                <c:pt idx="11">
                  <c:v>3.66721</c:v>
                </c:pt>
                <c:pt idx="12">
                  <c:v>6.340610000000001</c:v>
                </c:pt>
                <c:pt idx="13">
                  <c:v>3.908679999999998</c:v>
                </c:pt>
                <c:pt idx="14">
                  <c:v>3.10729</c:v>
                </c:pt>
                <c:pt idx="15">
                  <c:v>2.445149999999998</c:v>
                </c:pt>
                <c:pt idx="16">
                  <c:v>6.116889999999989</c:v>
                </c:pt>
                <c:pt idx="17">
                  <c:v>5.09953</c:v>
                </c:pt>
                <c:pt idx="18">
                  <c:v>4.985360000000011</c:v>
                </c:pt>
                <c:pt idx="19">
                  <c:v>6.014449999999997</c:v>
                </c:pt>
                <c:pt idx="20">
                  <c:v>7.635089999999995</c:v>
                </c:pt>
                <c:pt idx="21">
                  <c:v>3.68922</c:v>
                </c:pt>
                <c:pt idx="22">
                  <c:v>3.64573</c:v>
                </c:pt>
                <c:pt idx="23">
                  <c:v>3.9936</c:v>
                </c:pt>
                <c:pt idx="24">
                  <c:v>4.363999999999994</c:v>
                </c:pt>
                <c:pt idx="25">
                  <c:v>5.754509999999994</c:v>
                </c:pt>
                <c:pt idx="26">
                  <c:v>4.14141</c:v>
                </c:pt>
                <c:pt idx="27">
                  <c:v>4.04917</c:v>
                </c:pt>
                <c:pt idx="28">
                  <c:v>2.57551</c:v>
                </c:pt>
                <c:pt idx="29">
                  <c:v>3.659079999999998</c:v>
                </c:pt>
                <c:pt idx="30">
                  <c:v>3.891639999999997</c:v>
                </c:pt>
                <c:pt idx="31">
                  <c:v>6.97853</c:v>
                </c:pt>
                <c:pt idx="32">
                  <c:v>4.44089</c:v>
                </c:pt>
                <c:pt idx="33">
                  <c:v>3.5377</c:v>
                </c:pt>
                <c:pt idx="34">
                  <c:v>3.10434</c:v>
                </c:pt>
                <c:pt idx="35">
                  <c:v>3.776089999999998</c:v>
                </c:pt>
                <c:pt idx="36">
                  <c:v>4.735300000000001</c:v>
                </c:pt>
                <c:pt idx="37">
                  <c:v>2.736839999999998</c:v>
                </c:pt>
                <c:pt idx="38">
                  <c:v>3.605649999999997</c:v>
                </c:pt>
                <c:pt idx="39">
                  <c:v>3.11616</c:v>
                </c:pt>
                <c:pt idx="40">
                  <c:v>2.448669999999998</c:v>
                </c:pt>
                <c:pt idx="41">
                  <c:v>2.266869999999998</c:v>
                </c:pt>
                <c:pt idx="42">
                  <c:v>5.27898</c:v>
                </c:pt>
                <c:pt idx="43">
                  <c:v>2.468659999999997</c:v>
                </c:pt>
                <c:pt idx="44">
                  <c:v>2.01794</c:v>
                </c:pt>
                <c:pt idx="45">
                  <c:v>1.76252</c:v>
                </c:pt>
                <c:pt idx="46">
                  <c:v>2.412399999999998</c:v>
                </c:pt>
                <c:pt idx="47">
                  <c:v>3.267620000000006</c:v>
                </c:pt>
                <c:pt idx="48">
                  <c:v>2.364479999999998</c:v>
                </c:pt>
                <c:pt idx="49">
                  <c:v>2.61342</c:v>
                </c:pt>
                <c:pt idx="50">
                  <c:v>1.82999</c:v>
                </c:pt>
                <c:pt idx="51">
                  <c:v>2.342839999999997</c:v>
                </c:pt>
                <c:pt idx="52">
                  <c:v>1.96052</c:v>
                </c:pt>
                <c:pt idx="53">
                  <c:v>2.72127</c:v>
                </c:pt>
                <c:pt idx="54">
                  <c:v>0.863880000000001</c:v>
                </c:pt>
                <c:pt idx="55">
                  <c:v>2.156409999999994</c:v>
                </c:pt>
                <c:pt idx="56">
                  <c:v>1.63365</c:v>
                </c:pt>
                <c:pt idx="57">
                  <c:v>1.423749999999997</c:v>
                </c:pt>
                <c:pt idx="58">
                  <c:v>0.742760000000001</c:v>
                </c:pt>
                <c:pt idx="59">
                  <c:v>0.93098</c:v>
                </c:pt>
                <c:pt idx="60">
                  <c:v>1.706769999999997</c:v>
                </c:pt>
                <c:pt idx="61">
                  <c:v>1.251889999999997</c:v>
                </c:pt>
                <c:pt idx="62">
                  <c:v>1.60946</c:v>
                </c:pt>
                <c:pt idx="63">
                  <c:v>0.814630000000001</c:v>
                </c:pt>
                <c:pt idx="64">
                  <c:v>1.467639999999996</c:v>
                </c:pt>
                <c:pt idx="65">
                  <c:v>1.20688</c:v>
                </c:pt>
                <c:pt idx="66">
                  <c:v>1.650050000000003</c:v>
                </c:pt>
                <c:pt idx="67">
                  <c:v>0.841790000000002</c:v>
                </c:pt>
                <c:pt idx="68">
                  <c:v>1.26209</c:v>
                </c:pt>
                <c:pt idx="69">
                  <c:v>1.31307</c:v>
                </c:pt>
                <c:pt idx="70">
                  <c:v>1.015989999999997</c:v>
                </c:pt>
                <c:pt idx="71">
                  <c:v>1.051229999999997</c:v>
                </c:pt>
                <c:pt idx="72">
                  <c:v>1.11145</c:v>
                </c:pt>
                <c:pt idx="73">
                  <c:v>1.483589999999997</c:v>
                </c:pt>
                <c:pt idx="74">
                  <c:v>1.18531</c:v>
                </c:pt>
                <c:pt idx="75">
                  <c:v>0.64302</c:v>
                </c:pt>
                <c:pt idx="76">
                  <c:v>0.842760000000001</c:v>
                </c:pt>
                <c:pt idx="77">
                  <c:v>0.630090000000002</c:v>
                </c:pt>
                <c:pt idx="78">
                  <c:v>0.93525</c:v>
                </c:pt>
                <c:pt idx="79">
                  <c:v>0.40071</c:v>
                </c:pt>
                <c:pt idx="80">
                  <c:v>1.00066</c:v>
                </c:pt>
                <c:pt idx="81">
                  <c:v>0.665700000000002</c:v>
                </c:pt>
                <c:pt idx="82">
                  <c:v>1.05065</c:v>
                </c:pt>
                <c:pt idx="83">
                  <c:v>0.670380000000001</c:v>
                </c:pt>
                <c:pt idx="84">
                  <c:v>0.72336</c:v>
                </c:pt>
                <c:pt idx="85">
                  <c:v>0.46029</c:v>
                </c:pt>
                <c:pt idx="86">
                  <c:v>1.10092</c:v>
                </c:pt>
                <c:pt idx="87">
                  <c:v>0.34495</c:v>
                </c:pt>
                <c:pt idx="88">
                  <c:v>0.730650000000001</c:v>
                </c:pt>
                <c:pt idx="89">
                  <c:v>0.718970000000001</c:v>
                </c:pt>
                <c:pt idx="90">
                  <c:v>0.23747</c:v>
                </c:pt>
                <c:pt idx="91">
                  <c:v>0.28921</c:v>
                </c:pt>
                <c:pt idx="92">
                  <c:v>0.572900000000001</c:v>
                </c:pt>
                <c:pt idx="93">
                  <c:v>0.60022</c:v>
                </c:pt>
                <c:pt idx="94">
                  <c:v>0.461870000000001</c:v>
                </c:pt>
                <c:pt idx="95">
                  <c:v>0.36019</c:v>
                </c:pt>
                <c:pt idx="96">
                  <c:v>0.35278</c:v>
                </c:pt>
                <c:pt idx="97">
                  <c:v>0.274880000000001</c:v>
                </c:pt>
                <c:pt idx="98">
                  <c:v>0.18586</c:v>
                </c:pt>
                <c:pt idx="99">
                  <c:v>0.01302</c:v>
                </c:pt>
              </c:numCache>
            </c:numRef>
          </c:val>
          <c:smooth val="0"/>
        </c:ser>
        <c:dLbls>
          <c:showLegendKey val="0"/>
          <c:showVal val="0"/>
          <c:showCatName val="0"/>
          <c:showSerName val="0"/>
          <c:showPercent val="0"/>
          <c:showBubbleSize val="0"/>
        </c:dLbls>
        <c:marker val="1"/>
        <c:smooth val="0"/>
        <c:axId val="2131185304"/>
        <c:axId val="2131193288"/>
      </c:lineChart>
      <c:catAx>
        <c:axId val="2131185304"/>
        <c:scaling>
          <c:orientation val="minMax"/>
        </c:scaling>
        <c:delete val="0"/>
        <c:axPos val="b"/>
        <c:minorGridlines>
          <c:spPr>
            <a:ln w="6350">
              <a:solidFill>
                <a:sysClr val="windowText" lastClr="000000">
                  <a:tint val="75000"/>
                  <a:shade val="95000"/>
                  <a:satMod val="105000"/>
                  <a:alpha val="50000"/>
                </a:sysClr>
              </a:solidFill>
            </a:ln>
          </c:spPr>
        </c:minorGridlines>
        <c:title>
          <c:tx>
            <c:rich>
              <a:bodyPr/>
              <a:lstStyle/>
              <a:p>
                <a:pPr>
                  <a:defRPr sz="1400">
                    <a:latin typeface="Arial Narrow" pitchFamily="34" charset="0"/>
                  </a:defRPr>
                </a:pPr>
                <a:r>
                  <a:rPr lang="en-US" sz="1400" dirty="0" err="1">
                    <a:latin typeface="Arial Narrow" pitchFamily="34" charset="0"/>
                  </a:rPr>
                  <a:t>Centiles</a:t>
                </a:r>
                <a:r>
                  <a:rPr lang="en-US" sz="1400" dirty="0">
                    <a:latin typeface="Arial Narrow" pitchFamily="34" charset="0"/>
                  </a:rPr>
                  <a:t> of household </a:t>
                </a:r>
                <a:r>
                  <a:rPr lang="en-US" sz="1400" i="1" dirty="0">
                    <a:latin typeface="Arial Narrow" pitchFamily="34" charset="0"/>
                  </a:rPr>
                  <a:t>per capita </a:t>
                </a:r>
                <a:r>
                  <a:rPr lang="en-US" sz="1400" dirty="0">
                    <a:latin typeface="Arial Narrow" pitchFamily="34" charset="0"/>
                  </a:rPr>
                  <a:t>income </a:t>
                </a:r>
              </a:p>
              <a:p>
                <a:pPr>
                  <a:defRPr sz="1400">
                    <a:latin typeface="Arial Narrow" pitchFamily="34" charset="0"/>
                  </a:defRPr>
                </a:pPr>
                <a:r>
                  <a:rPr lang="en-US" sz="1400" dirty="0">
                    <a:latin typeface="Arial Narrow" pitchFamily="34" charset="0"/>
                  </a:rPr>
                  <a:t>(net of social assistance transfers)</a:t>
                </a:r>
              </a:p>
            </c:rich>
          </c:tx>
          <c:layout/>
          <c:overlay val="0"/>
        </c:title>
        <c:numFmt formatCode="General" sourceLinked="1"/>
        <c:majorTickMark val="out"/>
        <c:minorTickMark val="none"/>
        <c:tickLblPos val="nextTo"/>
        <c:txPr>
          <a:bodyPr/>
          <a:lstStyle/>
          <a:p>
            <a:pPr>
              <a:defRPr sz="1200">
                <a:latin typeface="Arial Narrow" pitchFamily="34" charset="0"/>
              </a:defRPr>
            </a:pPr>
            <a:endParaRPr lang="en-US"/>
          </a:p>
        </c:txPr>
        <c:crossAx val="2131193288"/>
        <c:crosses val="autoZero"/>
        <c:auto val="1"/>
        <c:lblAlgn val="ctr"/>
        <c:lblOffset val="100"/>
        <c:tickLblSkip val="99"/>
        <c:tickMarkSkip val="10"/>
        <c:noMultiLvlLbl val="0"/>
      </c:catAx>
      <c:valAx>
        <c:axId val="2131193288"/>
        <c:scaling>
          <c:orientation val="minMax"/>
          <c:max val="80.0"/>
          <c:min val="0.0"/>
        </c:scaling>
        <c:delete val="0"/>
        <c:axPos val="l"/>
        <c:majorGridlines>
          <c:spPr>
            <a:ln w="6350">
              <a:solidFill>
                <a:sysClr val="windowText" lastClr="000000">
                  <a:tint val="75000"/>
                  <a:shade val="95000"/>
                  <a:satMod val="105000"/>
                  <a:alpha val="50000"/>
                </a:sysClr>
              </a:solidFill>
            </a:ln>
          </c:spPr>
        </c:majorGridlines>
        <c:title>
          <c:tx>
            <c:rich>
              <a:bodyPr rot="-5400000" vert="horz"/>
              <a:lstStyle/>
              <a:p>
                <a:pPr>
                  <a:defRPr sz="1400">
                    <a:latin typeface="Arial Narrow" pitchFamily="34" charset="0"/>
                  </a:defRPr>
                </a:pPr>
                <a:r>
                  <a:rPr lang="en-US" sz="1400" dirty="0">
                    <a:latin typeface="Arial Narrow" pitchFamily="34" charset="0"/>
                  </a:rPr>
                  <a:t>%</a:t>
                </a:r>
                <a:r>
                  <a:rPr lang="en-US" sz="1400" baseline="0" dirty="0">
                    <a:latin typeface="Arial Narrow" pitchFamily="34" charset="0"/>
                  </a:rPr>
                  <a:t> of individuals who benefit </a:t>
                </a:r>
                <a:endParaRPr lang="en-US" sz="1400" baseline="0" dirty="0" smtClean="0">
                  <a:latin typeface="Arial Narrow" pitchFamily="34" charset="0"/>
                </a:endParaRPr>
              </a:p>
              <a:p>
                <a:pPr>
                  <a:defRPr sz="1400">
                    <a:latin typeface="Arial Narrow" pitchFamily="34" charset="0"/>
                  </a:defRPr>
                </a:pPr>
                <a:r>
                  <a:rPr lang="en-US" sz="1400" baseline="0" dirty="0" smtClean="0">
                    <a:latin typeface="Arial Narrow" pitchFamily="34" charset="0"/>
                  </a:rPr>
                  <a:t>directly </a:t>
                </a:r>
                <a:r>
                  <a:rPr lang="en-US" sz="1400" baseline="0" dirty="0">
                    <a:latin typeface="Arial Narrow" pitchFamily="34" charset="0"/>
                  </a:rPr>
                  <a:t>or indirectly </a:t>
                </a:r>
                <a:endParaRPr lang="en-US" sz="1400" dirty="0">
                  <a:latin typeface="Arial Narrow" pitchFamily="34" charset="0"/>
                </a:endParaRPr>
              </a:p>
            </c:rich>
          </c:tx>
          <c:layout>
            <c:manualLayout>
              <c:xMode val="edge"/>
              <c:yMode val="edge"/>
              <c:x val="0.00901370435964638"/>
              <c:y val="0.215162328662457"/>
            </c:manualLayout>
          </c:layout>
          <c:overlay val="0"/>
        </c:title>
        <c:numFmt formatCode="0" sourceLinked="0"/>
        <c:majorTickMark val="out"/>
        <c:minorTickMark val="none"/>
        <c:tickLblPos val="nextTo"/>
        <c:txPr>
          <a:bodyPr/>
          <a:lstStyle/>
          <a:p>
            <a:pPr>
              <a:defRPr sz="1200">
                <a:latin typeface="Arial Narrow" pitchFamily="34" charset="0"/>
              </a:defRPr>
            </a:pPr>
            <a:endParaRPr lang="en-US"/>
          </a:p>
        </c:txPr>
        <c:crossAx val="2131185304"/>
        <c:crosses val="autoZero"/>
        <c:crossBetween val="between"/>
      </c:valAx>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315511093028"/>
          <c:y val="0.0282524059492563"/>
          <c:w val="0.861786691557175"/>
          <c:h val="0.839891732283471"/>
        </c:manualLayout>
      </c:layout>
      <c:lineChart>
        <c:grouping val="standard"/>
        <c:varyColors val="0"/>
        <c:ser>
          <c:idx val="1"/>
          <c:order val="1"/>
          <c:marker>
            <c:symbol val="none"/>
          </c:marker>
          <c:cat>
            <c:numRef>
              <c:f>Plan1!$A$3:$A$17</c:f>
              <c:numCache>
                <c:formatCode>General</c:formatCode>
                <c:ptCount val="15"/>
                <c:pt idx="0">
                  <c:v>1995.0</c:v>
                </c:pt>
                <c:pt idx="1">
                  <c:v>1996.0</c:v>
                </c:pt>
                <c:pt idx="2">
                  <c:v>1997.0</c:v>
                </c:pt>
                <c:pt idx="3">
                  <c:v>1998.0</c:v>
                </c:pt>
                <c:pt idx="4">
                  <c:v>1999.0</c:v>
                </c:pt>
                <c:pt idx="5">
                  <c:v>2000.0</c:v>
                </c:pt>
                <c:pt idx="6">
                  <c:v>2001.0</c:v>
                </c:pt>
                <c:pt idx="7">
                  <c:v>2002.0</c:v>
                </c:pt>
                <c:pt idx="8">
                  <c:v>2003.0</c:v>
                </c:pt>
                <c:pt idx="9">
                  <c:v>2004.0</c:v>
                </c:pt>
                <c:pt idx="10">
                  <c:v>2005.0</c:v>
                </c:pt>
                <c:pt idx="11">
                  <c:v>2006.0</c:v>
                </c:pt>
                <c:pt idx="12">
                  <c:v>2007.0</c:v>
                </c:pt>
                <c:pt idx="13">
                  <c:v>2008.0</c:v>
                </c:pt>
                <c:pt idx="14">
                  <c:v>2009.0</c:v>
                </c:pt>
              </c:numCache>
            </c:numRef>
          </c:cat>
          <c:val>
            <c:numRef>
              <c:f>Plan1!$F$3:$F$17</c:f>
              <c:numCache>
                <c:formatCode>0.000</c:formatCode>
                <c:ptCount val="15"/>
                <c:pt idx="0">
                  <c:v>0.59874591</c:v>
                </c:pt>
                <c:pt idx="1">
                  <c:v>0.60027896</c:v>
                </c:pt>
                <c:pt idx="2">
                  <c:v>0.60031867</c:v>
                </c:pt>
                <c:pt idx="3">
                  <c:v>0.598418319999998</c:v>
                </c:pt>
                <c:pt idx="4">
                  <c:v>0.592165799999998</c:v>
                </c:pt>
                <c:pt idx="5">
                  <c:v>0.593064739999998</c:v>
                </c:pt>
                <c:pt idx="6">
                  <c:v>0.593963679999998</c:v>
                </c:pt>
                <c:pt idx="7">
                  <c:v>0.58745044</c:v>
                </c:pt>
                <c:pt idx="8">
                  <c:v>0.581085889999998</c:v>
                </c:pt>
                <c:pt idx="9">
                  <c:v>0.569021950000002</c:v>
                </c:pt>
                <c:pt idx="10">
                  <c:v>0.56639754</c:v>
                </c:pt>
                <c:pt idx="11">
                  <c:v>0.55975254</c:v>
                </c:pt>
                <c:pt idx="12">
                  <c:v>0.5525047</c:v>
                </c:pt>
                <c:pt idx="13">
                  <c:v>0.54305223</c:v>
                </c:pt>
                <c:pt idx="14">
                  <c:v>0.53909292</c:v>
                </c:pt>
              </c:numCache>
            </c:numRef>
          </c:val>
          <c:smooth val="0"/>
        </c:ser>
        <c:ser>
          <c:idx val="0"/>
          <c:order val="0"/>
          <c:marker>
            <c:symbol val="none"/>
          </c:marker>
          <c:dPt>
            <c:idx val="0"/>
            <c:marker>
              <c:symbol val="circle"/>
              <c:size val="6"/>
              <c:spPr>
                <a:solidFill>
                  <a:sysClr val="window" lastClr="FFFFFF"/>
                </a:solidFill>
              </c:spPr>
            </c:marker>
            <c:bubble3D val="0"/>
          </c:dPt>
          <c:dPt>
            <c:idx val="6"/>
            <c:marker>
              <c:symbol val="circle"/>
              <c:size val="6"/>
              <c:spPr>
                <a:solidFill>
                  <a:prstClr val="white"/>
                </a:solidFill>
              </c:spPr>
            </c:marker>
            <c:bubble3D val="0"/>
          </c:dPt>
          <c:dPt>
            <c:idx val="14"/>
            <c:marker>
              <c:symbol val="circle"/>
              <c:size val="6"/>
              <c:spPr>
                <a:solidFill>
                  <a:sysClr val="window" lastClr="FFFFFF"/>
                </a:solidFill>
              </c:spPr>
            </c:marker>
            <c:bubble3D val="0"/>
          </c:dPt>
          <c:dLbls>
            <c:dLbl>
              <c:idx val="0"/>
              <c:layout>
                <c:manualLayout>
                  <c:x val="-0.0305555555555556"/>
                  <c:y val="0.0555555555555554"/>
                </c:manualLayout>
              </c:layout>
              <c:showLegendKey val="0"/>
              <c:showVal val="1"/>
              <c:showCatName val="0"/>
              <c:showSerName val="0"/>
              <c:showPercent val="0"/>
              <c:showBubbleSize val="0"/>
            </c:dLbl>
            <c:dLbl>
              <c:idx val="6"/>
              <c:layout>
                <c:manualLayout>
                  <c:x val="-0.0445795339412363"/>
                  <c:y val="-0.0597014925373137"/>
                </c:manualLayout>
              </c:layout>
              <c:showLegendKey val="0"/>
              <c:showVal val="1"/>
              <c:showCatName val="0"/>
              <c:showSerName val="0"/>
              <c:showPercent val="0"/>
              <c:showBubbleSize val="0"/>
            </c:dLbl>
            <c:dLbl>
              <c:idx val="14"/>
              <c:layout>
                <c:manualLayout>
                  <c:x val="-0.013888888888889"/>
                  <c:y val="0.0787037037037037"/>
                </c:manualLayout>
              </c:layout>
              <c:showLegendKey val="0"/>
              <c:showVal val="1"/>
              <c:showCatName val="0"/>
              <c:showSerName val="0"/>
              <c:showPercent val="0"/>
              <c:showBubbleSize val="0"/>
            </c:dLbl>
            <c:txPr>
              <a:bodyPr/>
              <a:lstStyle/>
              <a:p>
                <a:pPr>
                  <a:defRPr sz="1400">
                    <a:solidFill>
                      <a:schemeClr val="tx2"/>
                    </a:solidFill>
                    <a:latin typeface="Arial Narrow" pitchFamily="34" charset="0"/>
                  </a:defRPr>
                </a:pPr>
                <a:endParaRPr lang="en-US"/>
              </a:p>
            </c:txPr>
            <c:showLegendKey val="0"/>
            <c:showVal val="0"/>
            <c:showCatName val="0"/>
            <c:showSerName val="0"/>
            <c:showPercent val="0"/>
            <c:showBubbleSize val="0"/>
          </c:dLbls>
          <c:cat>
            <c:numRef>
              <c:f>Plan1!$A$3:$A$17</c:f>
              <c:numCache>
                <c:formatCode>General</c:formatCode>
                <c:ptCount val="15"/>
                <c:pt idx="0">
                  <c:v>1995.0</c:v>
                </c:pt>
                <c:pt idx="1">
                  <c:v>1996.0</c:v>
                </c:pt>
                <c:pt idx="2">
                  <c:v>1997.0</c:v>
                </c:pt>
                <c:pt idx="3">
                  <c:v>1998.0</c:v>
                </c:pt>
                <c:pt idx="4">
                  <c:v>1999.0</c:v>
                </c:pt>
                <c:pt idx="5">
                  <c:v>2000.0</c:v>
                </c:pt>
                <c:pt idx="6">
                  <c:v>2001.0</c:v>
                </c:pt>
                <c:pt idx="7">
                  <c:v>2002.0</c:v>
                </c:pt>
                <c:pt idx="8">
                  <c:v>2003.0</c:v>
                </c:pt>
                <c:pt idx="9">
                  <c:v>2004.0</c:v>
                </c:pt>
                <c:pt idx="10">
                  <c:v>2005.0</c:v>
                </c:pt>
                <c:pt idx="11">
                  <c:v>2006.0</c:v>
                </c:pt>
                <c:pt idx="12">
                  <c:v>2007.0</c:v>
                </c:pt>
                <c:pt idx="13">
                  <c:v>2008.0</c:v>
                </c:pt>
                <c:pt idx="14">
                  <c:v>2009.0</c:v>
                </c:pt>
              </c:numCache>
            </c:numRef>
          </c:cat>
          <c:val>
            <c:numRef>
              <c:f>Plan1!$F$3:$F$17</c:f>
              <c:numCache>
                <c:formatCode>0.000</c:formatCode>
                <c:ptCount val="15"/>
                <c:pt idx="0">
                  <c:v>0.59874591</c:v>
                </c:pt>
                <c:pt idx="1">
                  <c:v>0.60027896</c:v>
                </c:pt>
                <c:pt idx="2">
                  <c:v>0.60031867</c:v>
                </c:pt>
                <c:pt idx="3">
                  <c:v>0.598418319999998</c:v>
                </c:pt>
                <c:pt idx="4">
                  <c:v>0.592165799999998</c:v>
                </c:pt>
                <c:pt idx="5">
                  <c:v>0.593064739999998</c:v>
                </c:pt>
                <c:pt idx="6">
                  <c:v>0.593963679999998</c:v>
                </c:pt>
                <c:pt idx="7">
                  <c:v>0.58745044</c:v>
                </c:pt>
                <c:pt idx="8">
                  <c:v>0.581085889999998</c:v>
                </c:pt>
                <c:pt idx="9">
                  <c:v>0.569021950000002</c:v>
                </c:pt>
                <c:pt idx="10">
                  <c:v>0.56639754</c:v>
                </c:pt>
                <c:pt idx="11">
                  <c:v>0.55975254</c:v>
                </c:pt>
                <c:pt idx="12">
                  <c:v>0.5525047</c:v>
                </c:pt>
                <c:pt idx="13">
                  <c:v>0.54305223</c:v>
                </c:pt>
                <c:pt idx="14">
                  <c:v>0.53909292</c:v>
                </c:pt>
              </c:numCache>
            </c:numRef>
          </c:val>
          <c:smooth val="0"/>
        </c:ser>
        <c:dLbls>
          <c:showLegendKey val="0"/>
          <c:showVal val="0"/>
          <c:showCatName val="0"/>
          <c:showSerName val="0"/>
          <c:showPercent val="0"/>
          <c:showBubbleSize val="0"/>
        </c:dLbls>
        <c:marker val="1"/>
        <c:smooth val="0"/>
        <c:axId val="-2113779160"/>
        <c:axId val="-2119157688"/>
      </c:lineChart>
      <c:catAx>
        <c:axId val="-2113779160"/>
        <c:scaling>
          <c:orientation val="minMax"/>
        </c:scaling>
        <c:delete val="0"/>
        <c:axPos val="b"/>
        <c:minorGridlines>
          <c:spPr>
            <a:ln w="6350">
              <a:solidFill>
                <a:sysClr val="windowText" lastClr="000000">
                  <a:tint val="75000"/>
                  <a:shade val="95000"/>
                  <a:satMod val="105000"/>
                  <a:alpha val="50000"/>
                </a:sysClr>
              </a:solidFill>
            </a:ln>
          </c:spPr>
        </c:minorGridlines>
        <c:numFmt formatCode="General" sourceLinked="1"/>
        <c:majorTickMark val="out"/>
        <c:minorTickMark val="none"/>
        <c:tickLblPos val="nextTo"/>
        <c:txPr>
          <a:bodyPr/>
          <a:lstStyle/>
          <a:p>
            <a:pPr>
              <a:defRPr sz="1200">
                <a:latin typeface="Arial Narrow" pitchFamily="34" charset="0"/>
              </a:defRPr>
            </a:pPr>
            <a:endParaRPr lang="en-US"/>
          </a:p>
        </c:txPr>
        <c:crossAx val="-2119157688"/>
        <c:crosses val="autoZero"/>
        <c:auto val="1"/>
        <c:lblAlgn val="ctr"/>
        <c:lblOffset val="100"/>
        <c:tickLblSkip val="2"/>
        <c:tickMarkSkip val="2"/>
        <c:noMultiLvlLbl val="0"/>
      </c:catAx>
      <c:valAx>
        <c:axId val="-2119157688"/>
        <c:scaling>
          <c:orientation val="minMax"/>
          <c:max val="0.650000000000003"/>
          <c:min val="0.45"/>
        </c:scaling>
        <c:delete val="0"/>
        <c:axPos val="l"/>
        <c:majorGridlines>
          <c:spPr>
            <a:ln w="6350">
              <a:solidFill>
                <a:sysClr val="windowText" lastClr="000000">
                  <a:tint val="75000"/>
                  <a:shade val="95000"/>
                  <a:satMod val="105000"/>
                  <a:alpha val="50000"/>
                </a:sysClr>
              </a:solidFill>
            </a:ln>
          </c:spPr>
        </c:majorGridlines>
        <c:title>
          <c:tx>
            <c:rich>
              <a:bodyPr rot="-5400000" vert="horz"/>
              <a:lstStyle/>
              <a:p>
                <a:pPr>
                  <a:defRPr sz="1400">
                    <a:latin typeface="Arial Narrow" pitchFamily="34" charset="0"/>
                  </a:defRPr>
                </a:pPr>
                <a:r>
                  <a:rPr lang="en-US" sz="1400">
                    <a:latin typeface="Arial Narrow" pitchFamily="34" charset="0"/>
                  </a:rPr>
                  <a:t>Gini Index</a:t>
                </a:r>
              </a:p>
            </c:rich>
          </c:tx>
          <c:layout>
            <c:manualLayout>
              <c:xMode val="edge"/>
              <c:yMode val="edge"/>
              <c:x val="0.0"/>
              <c:y val="0.355293088363954"/>
            </c:manualLayout>
          </c:layout>
          <c:overlay val="0"/>
        </c:title>
        <c:numFmt formatCode="0.000" sourceLinked="1"/>
        <c:majorTickMark val="out"/>
        <c:minorTickMark val="none"/>
        <c:tickLblPos val="nextTo"/>
        <c:txPr>
          <a:bodyPr/>
          <a:lstStyle/>
          <a:p>
            <a:pPr>
              <a:defRPr sz="1200">
                <a:latin typeface="Arial Narrow" pitchFamily="34" charset="0"/>
              </a:defRPr>
            </a:pPr>
            <a:endParaRPr lang="en-US"/>
          </a:p>
        </c:txPr>
        <c:crossAx val="-2113779160"/>
        <c:crosses val="autoZero"/>
        <c:crossBetween val="between"/>
        <c:majorUnit val="0.025"/>
      </c:valAx>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9646849400521"/>
          <c:y val="0.0431996541582072"/>
          <c:w val="0.769797604022063"/>
          <c:h val="0.83547194281259"/>
        </c:manualLayout>
      </c:layout>
      <c:lineChart>
        <c:grouping val="standard"/>
        <c:varyColors val="0"/>
        <c:ser>
          <c:idx val="1"/>
          <c:order val="1"/>
          <c:marker>
            <c:symbol val="none"/>
          </c:marker>
          <c:cat>
            <c:numRef>
              <c:f>Plan1!$F$5:$F$19</c:f>
              <c:numCache>
                <c:formatCode>0</c:formatCode>
                <c:ptCount val="15"/>
                <c:pt idx="0">
                  <c:v>1995.0</c:v>
                </c:pt>
                <c:pt idx="1">
                  <c:v>1996.0</c:v>
                </c:pt>
                <c:pt idx="2">
                  <c:v>1997.0</c:v>
                </c:pt>
                <c:pt idx="3">
                  <c:v>1998.0</c:v>
                </c:pt>
                <c:pt idx="4">
                  <c:v>1999.0</c:v>
                </c:pt>
                <c:pt idx="5">
                  <c:v>2000.0</c:v>
                </c:pt>
                <c:pt idx="6" formatCode="General">
                  <c:v>2001.0</c:v>
                </c:pt>
                <c:pt idx="7" formatCode="General">
                  <c:v>2002.0</c:v>
                </c:pt>
                <c:pt idx="8" formatCode="General">
                  <c:v>2003.0</c:v>
                </c:pt>
                <c:pt idx="9" formatCode="General">
                  <c:v>2004.0</c:v>
                </c:pt>
                <c:pt idx="10" formatCode="General">
                  <c:v>2005.0</c:v>
                </c:pt>
                <c:pt idx="11" formatCode="General">
                  <c:v>2006.0</c:v>
                </c:pt>
                <c:pt idx="12" formatCode="General">
                  <c:v>2007.0</c:v>
                </c:pt>
                <c:pt idx="13" formatCode="General">
                  <c:v>2008.0</c:v>
                </c:pt>
                <c:pt idx="14" formatCode="General">
                  <c:v>2009.0</c:v>
                </c:pt>
              </c:numCache>
            </c:numRef>
          </c:cat>
          <c:val>
            <c:numRef>
              <c:f>Plan1!$G$5:$G$19</c:f>
              <c:numCache>
                <c:formatCode>0.000</c:formatCode>
                <c:ptCount val="15"/>
                <c:pt idx="0">
                  <c:v>0.41264663</c:v>
                </c:pt>
                <c:pt idx="1">
                  <c:v>0.396854580000002</c:v>
                </c:pt>
                <c:pt idx="2">
                  <c:v>0.392760780000001</c:v>
                </c:pt>
                <c:pt idx="3">
                  <c:v>0.38027701</c:v>
                </c:pt>
                <c:pt idx="4">
                  <c:v>0.370476000000001</c:v>
                </c:pt>
                <c:pt idx="5">
                  <c:v>0.358893105</c:v>
                </c:pt>
                <c:pt idx="6">
                  <c:v>0.347310210000001</c:v>
                </c:pt>
                <c:pt idx="7">
                  <c:v>0.337490380000001</c:v>
                </c:pt>
                <c:pt idx="8">
                  <c:v>0.329039260000001</c:v>
                </c:pt>
                <c:pt idx="9">
                  <c:v>0.320990910000001</c:v>
                </c:pt>
                <c:pt idx="10">
                  <c:v>0.313462740000001</c:v>
                </c:pt>
                <c:pt idx="11">
                  <c:v>0.305846750000001</c:v>
                </c:pt>
                <c:pt idx="12">
                  <c:v>0.30074436</c:v>
                </c:pt>
                <c:pt idx="13">
                  <c:v>0.29354701</c:v>
                </c:pt>
                <c:pt idx="14">
                  <c:v>0.28767731</c:v>
                </c:pt>
              </c:numCache>
            </c:numRef>
          </c:val>
          <c:smooth val="0"/>
        </c:ser>
        <c:ser>
          <c:idx val="0"/>
          <c:order val="0"/>
          <c:spPr>
            <a:ln w="38100"/>
          </c:spPr>
          <c:marker>
            <c:symbol val="none"/>
          </c:marker>
          <c:dPt>
            <c:idx val="0"/>
            <c:marker>
              <c:symbol val="circle"/>
              <c:size val="6"/>
              <c:spPr>
                <a:solidFill>
                  <a:schemeClr val="bg1"/>
                </a:solidFill>
              </c:spPr>
            </c:marker>
            <c:bubble3D val="0"/>
          </c:dPt>
          <c:dPt>
            <c:idx val="14"/>
            <c:marker>
              <c:symbol val="circle"/>
              <c:size val="6"/>
              <c:spPr>
                <a:solidFill>
                  <a:prstClr val="white"/>
                </a:solidFill>
              </c:spPr>
            </c:marker>
            <c:bubble3D val="0"/>
          </c:dPt>
          <c:dLbls>
            <c:dLbl>
              <c:idx val="0"/>
              <c:layout>
                <c:manualLayout>
                  <c:x val="-0.0388888888888889"/>
                  <c:y val="-0.0485651214128035"/>
                </c:manualLayout>
              </c:layout>
              <c:showLegendKey val="0"/>
              <c:showVal val="1"/>
              <c:showCatName val="0"/>
              <c:showSerName val="0"/>
              <c:showPercent val="0"/>
              <c:showBubbleSize val="0"/>
            </c:dLbl>
            <c:dLbl>
              <c:idx val="14"/>
              <c:layout>
                <c:manualLayout>
                  <c:x val="-0.00769650946125244"/>
                  <c:y val="0.0627455824114745"/>
                </c:manualLayout>
              </c:layout>
              <c:showLegendKey val="0"/>
              <c:showVal val="1"/>
              <c:showCatName val="0"/>
              <c:showSerName val="0"/>
              <c:showPercent val="0"/>
              <c:showBubbleSize val="0"/>
            </c:dLbl>
            <c:txPr>
              <a:bodyPr/>
              <a:lstStyle/>
              <a:p>
                <a:pPr>
                  <a:defRPr sz="1400">
                    <a:latin typeface="Arial Narrow" pitchFamily="34" charset="0"/>
                  </a:defRPr>
                </a:pPr>
                <a:endParaRPr lang="en-US"/>
              </a:p>
            </c:txPr>
            <c:showLegendKey val="0"/>
            <c:showVal val="0"/>
            <c:showCatName val="0"/>
            <c:showSerName val="0"/>
            <c:showPercent val="0"/>
            <c:showBubbleSize val="0"/>
          </c:dLbls>
          <c:cat>
            <c:numRef>
              <c:f>Plan1!$F$5:$F$19</c:f>
              <c:numCache>
                <c:formatCode>0</c:formatCode>
                <c:ptCount val="15"/>
                <c:pt idx="0">
                  <c:v>1995.0</c:v>
                </c:pt>
                <c:pt idx="1">
                  <c:v>1996.0</c:v>
                </c:pt>
                <c:pt idx="2">
                  <c:v>1997.0</c:v>
                </c:pt>
                <c:pt idx="3">
                  <c:v>1998.0</c:v>
                </c:pt>
                <c:pt idx="4">
                  <c:v>1999.0</c:v>
                </c:pt>
                <c:pt idx="5">
                  <c:v>2000.0</c:v>
                </c:pt>
                <c:pt idx="6" formatCode="General">
                  <c:v>2001.0</c:v>
                </c:pt>
                <c:pt idx="7" formatCode="General">
                  <c:v>2002.0</c:v>
                </c:pt>
                <c:pt idx="8" formatCode="General">
                  <c:v>2003.0</c:v>
                </c:pt>
                <c:pt idx="9" formatCode="General">
                  <c:v>2004.0</c:v>
                </c:pt>
                <c:pt idx="10" formatCode="General">
                  <c:v>2005.0</c:v>
                </c:pt>
                <c:pt idx="11" formatCode="General">
                  <c:v>2006.0</c:v>
                </c:pt>
                <c:pt idx="12" formatCode="General">
                  <c:v>2007.0</c:v>
                </c:pt>
                <c:pt idx="13" formatCode="General">
                  <c:v>2008.0</c:v>
                </c:pt>
                <c:pt idx="14" formatCode="General">
                  <c:v>2009.0</c:v>
                </c:pt>
              </c:numCache>
            </c:numRef>
          </c:cat>
          <c:val>
            <c:numRef>
              <c:f>Plan1!$G$5:$G$19</c:f>
              <c:numCache>
                <c:formatCode>0.000</c:formatCode>
                <c:ptCount val="15"/>
                <c:pt idx="0">
                  <c:v>0.41264663</c:v>
                </c:pt>
                <c:pt idx="1">
                  <c:v>0.396854580000002</c:v>
                </c:pt>
                <c:pt idx="2">
                  <c:v>0.392760780000001</c:v>
                </c:pt>
                <c:pt idx="3">
                  <c:v>0.38027701</c:v>
                </c:pt>
                <c:pt idx="4">
                  <c:v>0.370476000000001</c:v>
                </c:pt>
                <c:pt idx="5">
                  <c:v>0.358893105</c:v>
                </c:pt>
                <c:pt idx="6">
                  <c:v>0.347310210000001</c:v>
                </c:pt>
                <c:pt idx="7">
                  <c:v>0.337490380000001</c:v>
                </c:pt>
                <c:pt idx="8">
                  <c:v>0.329039260000001</c:v>
                </c:pt>
                <c:pt idx="9">
                  <c:v>0.320990910000001</c:v>
                </c:pt>
                <c:pt idx="10">
                  <c:v>0.313462740000001</c:v>
                </c:pt>
                <c:pt idx="11">
                  <c:v>0.305846750000001</c:v>
                </c:pt>
                <c:pt idx="12">
                  <c:v>0.30074436</c:v>
                </c:pt>
                <c:pt idx="13">
                  <c:v>0.29354701</c:v>
                </c:pt>
                <c:pt idx="14">
                  <c:v>0.28767731</c:v>
                </c:pt>
              </c:numCache>
            </c:numRef>
          </c:val>
          <c:smooth val="0"/>
        </c:ser>
        <c:dLbls>
          <c:showLegendKey val="0"/>
          <c:showVal val="0"/>
          <c:showCatName val="0"/>
          <c:showSerName val="0"/>
          <c:showPercent val="0"/>
          <c:showBubbleSize val="0"/>
        </c:dLbls>
        <c:marker val="1"/>
        <c:smooth val="0"/>
        <c:axId val="-2108558696"/>
        <c:axId val="-2079844088"/>
      </c:lineChart>
      <c:catAx>
        <c:axId val="-2108558696"/>
        <c:scaling>
          <c:orientation val="minMax"/>
        </c:scaling>
        <c:delete val="0"/>
        <c:axPos val="b"/>
        <c:majorGridlines>
          <c:spPr>
            <a:ln w="6350">
              <a:solidFill>
                <a:sysClr val="windowText" lastClr="000000">
                  <a:tint val="75000"/>
                  <a:shade val="95000"/>
                  <a:satMod val="105000"/>
                  <a:alpha val="50000"/>
                </a:sysClr>
              </a:solidFill>
            </a:ln>
          </c:spPr>
        </c:majorGridlines>
        <c:numFmt formatCode="0" sourceLinked="1"/>
        <c:majorTickMark val="out"/>
        <c:minorTickMark val="none"/>
        <c:tickLblPos val="nextTo"/>
        <c:txPr>
          <a:bodyPr/>
          <a:lstStyle/>
          <a:p>
            <a:pPr>
              <a:defRPr sz="1200">
                <a:latin typeface="Arial Narrow" pitchFamily="34" charset="0"/>
              </a:defRPr>
            </a:pPr>
            <a:endParaRPr lang="en-US"/>
          </a:p>
        </c:txPr>
        <c:crossAx val="-2079844088"/>
        <c:crosses val="autoZero"/>
        <c:auto val="1"/>
        <c:lblAlgn val="ctr"/>
        <c:lblOffset val="100"/>
        <c:tickLblSkip val="2"/>
        <c:tickMarkSkip val="2"/>
        <c:noMultiLvlLbl val="0"/>
      </c:catAx>
      <c:valAx>
        <c:axId val="-2079844088"/>
        <c:scaling>
          <c:orientation val="minMax"/>
          <c:max val="0.5"/>
          <c:min val="0.2"/>
        </c:scaling>
        <c:delete val="0"/>
        <c:axPos val="l"/>
        <c:majorGridlines/>
        <c:title>
          <c:tx>
            <c:rich>
              <a:bodyPr rot="-5400000" vert="horz"/>
              <a:lstStyle/>
              <a:p>
                <a:pPr>
                  <a:defRPr sz="1400">
                    <a:latin typeface="Arial Narrow" pitchFamily="34" charset="0"/>
                  </a:defRPr>
                </a:pPr>
                <a:r>
                  <a:rPr lang="en-US" sz="1400">
                    <a:latin typeface="Arial Narrow" pitchFamily="34" charset="0"/>
                  </a:rPr>
                  <a:t>Gini index of years of schooling </a:t>
                </a:r>
              </a:p>
              <a:p>
                <a:pPr>
                  <a:defRPr sz="1400">
                    <a:latin typeface="Arial Narrow" pitchFamily="34" charset="0"/>
                  </a:defRPr>
                </a:pPr>
                <a:r>
                  <a:rPr lang="en-US" sz="1400">
                    <a:latin typeface="Arial Narrow" pitchFamily="34" charset="0"/>
                  </a:rPr>
                  <a:t>(0 to 15 years)</a:t>
                </a:r>
              </a:p>
            </c:rich>
          </c:tx>
          <c:layout>
            <c:manualLayout>
              <c:xMode val="edge"/>
              <c:yMode val="edge"/>
              <c:x val="0.0027777777777778"/>
              <c:y val="0.153921885592117"/>
            </c:manualLayout>
          </c:layout>
          <c:overlay val="0"/>
        </c:title>
        <c:numFmt formatCode="0.000" sourceLinked="1"/>
        <c:majorTickMark val="out"/>
        <c:minorTickMark val="none"/>
        <c:tickLblPos val="nextTo"/>
        <c:txPr>
          <a:bodyPr/>
          <a:lstStyle/>
          <a:p>
            <a:pPr>
              <a:defRPr sz="1200">
                <a:latin typeface="Arial Narrow" pitchFamily="34" charset="0"/>
              </a:defRPr>
            </a:pPr>
            <a:endParaRPr lang="en-US"/>
          </a:p>
        </c:txPr>
        <c:crossAx val="-2108558696"/>
        <c:crosses val="autoZero"/>
        <c:crossBetween val="between"/>
      </c:valAx>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1868985126859"/>
          <c:y val="0.0431996541582072"/>
          <c:w val="0.797575459317587"/>
          <c:h val="0.83547194281259"/>
        </c:manualLayout>
      </c:layout>
      <c:lineChart>
        <c:grouping val="standard"/>
        <c:varyColors val="0"/>
        <c:ser>
          <c:idx val="0"/>
          <c:order val="0"/>
          <c:spPr>
            <a:ln w="38100"/>
          </c:spPr>
          <c:marker>
            <c:symbol val="none"/>
          </c:marker>
          <c:dPt>
            <c:idx val="0"/>
            <c:marker>
              <c:symbol val="circle"/>
              <c:size val="6"/>
              <c:spPr>
                <a:solidFill>
                  <a:schemeClr val="bg1"/>
                </a:solidFill>
              </c:spPr>
            </c:marker>
            <c:bubble3D val="0"/>
          </c:dPt>
          <c:dPt>
            <c:idx val="14"/>
            <c:marker>
              <c:symbol val="circle"/>
              <c:size val="6"/>
              <c:spPr>
                <a:solidFill>
                  <a:prstClr val="white"/>
                </a:solidFill>
              </c:spPr>
            </c:marker>
            <c:bubble3D val="0"/>
          </c:dPt>
          <c:dLbls>
            <c:dLbl>
              <c:idx val="0"/>
              <c:layout>
                <c:manualLayout>
                  <c:x val="-0.0388888888888889"/>
                  <c:y val="-0.0485651214128035"/>
                </c:manualLayout>
              </c:layout>
              <c:showLegendKey val="0"/>
              <c:showVal val="1"/>
              <c:showCatName val="0"/>
              <c:showSerName val="0"/>
              <c:showPercent val="0"/>
              <c:showBubbleSize val="0"/>
            </c:dLbl>
            <c:dLbl>
              <c:idx val="14"/>
              <c:layout>
                <c:manualLayout>
                  <c:x val="-0.00769650946125244"/>
                  <c:y val="0.0627455824114745"/>
                </c:manualLayout>
              </c:layout>
              <c:showLegendKey val="0"/>
              <c:showVal val="1"/>
              <c:showCatName val="0"/>
              <c:showSerName val="0"/>
              <c:showPercent val="0"/>
              <c:showBubbleSize val="0"/>
            </c:dLbl>
            <c:txPr>
              <a:bodyPr/>
              <a:lstStyle/>
              <a:p>
                <a:pPr>
                  <a:defRPr sz="1400">
                    <a:latin typeface="Arial Narrow" pitchFamily="34" charset="0"/>
                  </a:defRPr>
                </a:pPr>
                <a:endParaRPr lang="en-US"/>
              </a:p>
            </c:txPr>
            <c:showLegendKey val="0"/>
            <c:showVal val="0"/>
            <c:showCatName val="0"/>
            <c:showSerName val="0"/>
            <c:showPercent val="0"/>
            <c:showBubbleSize val="0"/>
          </c:dLbls>
          <c:cat>
            <c:numRef>
              <c:f>Plan1!$F$5:$F$19</c:f>
              <c:numCache>
                <c:formatCode>0</c:formatCode>
                <c:ptCount val="15"/>
                <c:pt idx="0">
                  <c:v>1995.0</c:v>
                </c:pt>
                <c:pt idx="1">
                  <c:v>1996.0</c:v>
                </c:pt>
                <c:pt idx="2">
                  <c:v>1997.0</c:v>
                </c:pt>
                <c:pt idx="3">
                  <c:v>1998.0</c:v>
                </c:pt>
                <c:pt idx="4">
                  <c:v>1999.0</c:v>
                </c:pt>
                <c:pt idx="5">
                  <c:v>2000.0</c:v>
                </c:pt>
                <c:pt idx="6" formatCode="General">
                  <c:v>2001.0</c:v>
                </c:pt>
                <c:pt idx="7" formatCode="General">
                  <c:v>2002.0</c:v>
                </c:pt>
                <c:pt idx="8" formatCode="General">
                  <c:v>2003.0</c:v>
                </c:pt>
                <c:pt idx="9" formatCode="General">
                  <c:v>2004.0</c:v>
                </c:pt>
                <c:pt idx="10" formatCode="General">
                  <c:v>2005.0</c:v>
                </c:pt>
                <c:pt idx="11" formatCode="General">
                  <c:v>2006.0</c:v>
                </c:pt>
                <c:pt idx="12" formatCode="General">
                  <c:v>2007.0</c:v>
                </c:pt>
                <c:pt idx="13" formatCode="General">
                  <c:v>2008.0</c:v>
                </c:pt>
                <c:pt idx="14" formatCode="General">
                  <c:v>2009.0</c:v>
                </c:pt>
              </c:numCache>
            </c:numRef>
          </c:cat>
          <c:val>
            <c:numRef>
              <c:f>Plan1!$H$5:$H$19</c:f>
              <c:numCache>
                <c:formatCode>0.0</c:formatCode>
                <c:ptCount val="15"/>
                <c:pt idx="0">
                  <c:v>5.8013818</c:v>
                </c:pt>
                <c:pt idx="1">
                  <c:v>6.0646632</c:v>
                </c:pt>
                <c:pt idx="2">
                  <c:v>6.152137799999982</c:v>
                </c:pt>
                <c:pt idx="3">
                  <c:v>6.3348498</c:v>
                </c:pt>
                <c:pt idx="4">
                  <c:v>6.4603035</c:v>
                </c:pt>
                <c:pt idx="5" formatCode="0.000">
                  <c:v>6.642837599999979</c:v>
                </c:pt>
                <c:pt idx="6">
                  <c:v>6.825371699999994</c:v>
                </c:pt>
                <c:pt idx="7">
                  <c:v>7.034394199999999</c:v>
                </c:pt>
                <c:pt idx="8">
                  <c:v>7.2296533</c:v>
                </c:pt>
                <c:pt idx="9">
                  <c:v>7.4031824</c:v>
                </c:pt>
                <c:pt idx="10">
                  <c:v>7.5588639</c:v>
                </c:pt>
                <c:pt idx="11">
                  <c:v>7.768078</c:v>
                </c:pt>
                <c:pt idx="12">
                  <c:v>7.9084446</c:v>
                </c:pt>
                <c:pt idx="13">
                  <c:v>8.1089168</c:v>
                </c:pt>
                <c:pt idx="14">
                  <c:v>8.251282300000001</c:v>
                </c:pt>
              </c:numCache>
            </c:numRef>
          </c:val>
          <c:smooth val="0"/>
        </c:ser>
        <c:dLbls>
          <c:showLegendKey val="0"/>
          <c:showVal val="0"/>
          <c:showCatName val="0"/>
          <c:showSerName val="0"/>
          <c:showPercent val="0"/>
          <c:showBubbleSize val="0"/>
        </c:dLbls>
        <c:marker val="1"/>
        <c:smooth val="0"/>
        <c:axId val="-2094819176"/>
        <c:axId val="-2117121880"/>
      </c:lineChart>
      <c:catAx>
        <c:axId val="-2094819176"/>
        <c:scaling>
          <c:orientation val="minMax"/>
        </c:scaling>
        <c:delete val="0"/>
        <c:axPos val="b"/>
        <c:majorGridlines>
          <c:spPr>
            <a:ln w="6350">
              <a:solidFill>
                <a:sysClr val="windowText" lastClr="000000">
                  <a:tint val="75000"/>
                  <a:shade val="95000"/>
                  <a:satMod val="105000"/>
                  <a:alpha val="50000"/>
                </a:sysClr>
              </a:solidFill>
            </a:ln>
          </c:spPr>
        </c:majorGridlines>
        <c:numFmt formatCode="0" sourceLinked="1"/>
        <c:majorTickMark val="out"/>
        <c:minorTickMark val="none"/>
        <c:tickLblPos val="nextTo"/>
        <c:txPr>
          <a:bodyPr/>
          <a:lstStyle/>
          <a:p>
            <a:pPr>
              <a:defRPr sz="1200">
                <a:latin typeface="Arial Narrow" pitchFamily="34" charset="0"/>
              </a:defRPr>
            </a:pPr>
            <a:endParaRPr lang="en-US"/>
          </a:p>
        </c:txPr>
        <c:crossAx val="-2117121880"/>
        <c:crosses val="autoZero"/>
        <c:auto val="1"/>
        <c:lblAlgn val="ctr"/>
        <c:lblOffset val="100"/>
        <c:tickLblSkip val="2"/>
        <c:tickMarkSkip val="2"/>
        <c:noMultiLvlLbl val="0"/>
      </c:catAx>
      <c:valAx>
        <c:axId val="-2117121880"/>
        <c:scaling>
          <c:orientation val="minMax"/>
          <c:max val="15.0"/>
          <c:min val="0.0"/>
        </c:scaling>
        <c:delete val="0"/>
        <c:axPos val="l"/>
        <c:majorGridlines/>
        <c:title>
          <c:tx>
            <c:rich>
              <a:bodyPr rot="-5400000" vert="horz"/>
              <a:lstStyle/>
              <a:p>
                <a:pPr>
                  <a:defRPr sz="1400">
                    <a:latin typeface="Arial Narrow" pitchFamily="34" charset="0"/>
                  </a:defRPr>
                </a:pPr>
                <a:r>
                  <a:rPr lang="en-US" sz="1400">
                    <a:latin typeface="Arial Narrow" pitchFamily="34" charset="0"/>
                  </a:rPr>
                  <a:t>Mean years of schooling</a:t>
                </a:r>
              </a:p>
              <a:p>
                <a:pPr>
                  <a:defRPr sz="1400">
                    <a:latin typeface="Arial Narrow" pitchFamily="34" charset="0"/>
                  </a:defRPr>
                </a:pPr>
                <a:r>
                  <a:rPr lang="en-US" sz="1400">
                    <a:latin typeface="Arial Narrow" pitchFamily="34" charset="0"/>
                  </a:rPr>
                  <a:t>(0 to 15 years)</a:t>
                </a:r>
              </a:p>
            </c:rich>
          </c:tx>
          <c:layout>
            <c:manualLayout>
              <c:xMode val="edge"/>
              <c:yMode val="edge"/>
              <c:x val="0.00277777777777781"/>
              <c:y val="0.153921885592117"/>
            </c:manualLayout>
          </c:layout>
          <c:overlay val="0"/>
        </c:title>
        <c:numFmt formatCode="0" sourceLinked="0"/>
        <c:majorTickMark val="out"/>
        <c:minorTickMark val="none"/>
        <c:tickLblPos val="nextTo"/>
        <c:txPr>
          <a:bodyPr/>
          <a:lstStyle/>
          <a:p>
            <a:pPr>
              <a:defRPr sz="1200">
                <a:latin typeface="Arial Narrow" pitchFamily="34" charset="0"/>
              </a:defRPr>
            </a:pPr>
            <a:endParaRPr lang="en-US"/>
          </a:p>
        </c:txPr>
        <c:crossAx val="-2094819176"/>
        <c:crosses val="autoZero"/>
        <c:crossBetween val="between"/>
        <c:majorUnit val="3.0"/>
      </c:valAx>
    </c:plotArea>
    <c:plotVisOnly val="1"/>
    <c:dispBlanksAs val="gap"/>
    <c:showDLblsOverMax val="0"/>
  </c:chart>
  <c:spPr>
    <a:ln>
      <a:no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emf"/></Relationships>
</file>

<file path=ppt/drawings/drawing1.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4" name="Conector reto 3"/>
        <cdr:cNvSpPr/>
      </cdr:nvSpPr>
      <cdr:spPr>
        <a:xfrm xmlns:a="http://schemas.openxmlformats.org/drawingml/2006/main" flipH="1">
          <a:off x="-10001249" y="-7038975"/>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0.5266</cdr:x>
      <cdr:y>0.30232</cdr:y>
    </cdr:from>
    <cdr:to>
      <cdr:x>0.82385</cdr:x>
      <cdr:y>0.38081</cdr:y>
    </cdr:to>
    <cdr:sp macro="" textlink="">
      <cdr:nvSpPr>
        <cdr:cNvPr id="5" name="CaixaDeTexto 4"/>
        <cdr:cNvSpPr txBox="1"/>
      </cdr:nvSpPr>
      <cdr:spPr>
        <a:xfrm xmlns:a="http://schemas.openxmlformats.org/drawingml/2006/main">
          <a:off x="2733659" y="990586"/>
          <a:ext cx="1543062" cy="25718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r"/>
          <a:r>
            <a:rPr lang="pt-BR" sz="1000" b="1">
              <a:solidFill>
                <a:schemeClr val="tx2">
                  <a:lumMod val="75000"/>
                </a:schemeClr>
              </a:solidFill>
            </a:rPr>
            <a:t>Pnad: 0.7</a:t>
          </a:r>
          <a:r>
            <a:rPr lang="pt-BR" sz="1000" b="1" baseline="0">
              <a:solidFill>
                <a:schemeClr val="tx2">
                  <a:lumMod val="75000"/>
                </a:schemeClr>
              </a:solidFill>
            </a:rPr>
            <a:t> pontos/ano</a:t>
          </a:r>
          <a:endParaRPr lang="pt-BR" sz="1000" b="1">
            <a:solidFill>
              <a:schemeClr val="tx2">
                <a:lumMod val="75000"/>
              </a:schemeClr>
            </a:solidFill>
          </a:endParaRPr>
        </a:p>
      </cdr:txBody>
    </cdr:sp>
  </cdr:relSizeAnchor>
  <cdr:relSizeAnchor xmlns:cdr="http://schemas.openxmlformats.org/drawingml/2006/chartDrawing">
    <cdr:from>
      <cdr:x>0</cdr:x>
      <cdr:y>0</cdr:y>
    </cdr:from>
    <cdr:to>
      <cdr:x>0</cdr:x>
      <cdr:y>0</cdr:y>
    </cdr:to>
    <cdr:sp macro="" textlink="">
      <cdr:nvSpPr>
        <cdr:cNvPr id="9" name="Conector reto 8"/>
        <cdr:cNvSpPr/>
      </cdr:nvSpPr>
      <cdr:spPr>
        <a:xfrm xmlns:a="http://schemas.openxmlformats.org/drawingml/2006/main" flipV="1">
          <a:off x="-10001249" y="-7038975"/>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0.84587</cdr:x>
      <cdr:y>0.14535</cdr:y>
    </cdr:from>
    <cdr:to>
      <cdr:x>0.84954</cdr:x>
      <cdr:y>0.78488</cdr:y>
    </cdr:to>
    <cdr:sp macro="" textlink="">
      <cdr:nvSpPr>
        <cdr:cNvPr id="11" name="Conector reto 10"/>
        <cdr:cNvSpPr/>
      </cdr:nvSpPr>
      <cdr:spPr>
        <a:xfrm xmlns:a="http://schemas.openxmlformats.org/drawingml/2006/main">
          <a:off x="4391025" y="476250"/>
          <a:ext cx="19051" cy="2095499"/>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cdr:x>
      <cdr:y>0</cdr:y>
    </cdr:from>
    <cdr:to>
      <cdr:x>0</cdr:x>
      <cdr:y>0</cdr:y>
    </cdr:to>
    <cdr:sp macro="" textlink="">
      <cdr:nvSpPr>
        <cdr:cNvPr id="13" name="Conector reto 12"/>
        <cdr:cNvSpPr/>
      </cdr:nvSpPr>
      <cdr:spPr>
        <a:xfrm xmlns:a="http://schemas.openxmlformats.org/drawingml/2006/main">
          <a:off x="-10001249" y="-7038975"/>
          <a:ext cx="0" cy="0"/>
        </a:xfrm>
        <a:prstGeom xmlns:a="http://schemas.openxmlformats.org/drawingml/2006/main" prst="line">
          <a:avLst/>
        </a:prstGeom>
        <a:ln xmlns:a="http://schemas.openxmlformats.org/drawingml/2006/main">
          <a:solidFill>
            <a:schemeClr val="tx1">
              <a:lumMod val="75000"/>
              <a:lumOff val="2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B91A56-FA07-4CB7-8C3F-E27DCCC0CC99}" type="datetimeFigureOut">
              <a:rPr lang="pt-BR" smtClean="0"/>
              <a:pPr/>
              <a:t>10/04/14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6AC957-6B1F-4B92-AF72-27BEE6BCD6CA}" type="slidenum">
              <a:rPr lang="pt-BR" smtClean="0"/>
              <a:pPr/>
              <a:t>‹#›</a:t>
            </a:fld>
            <a:endParaRPr lang="pt-BR"/>
          </a:p>
        </p:txBody>
      </p:sp>
    </p:spTree>
    <p:extLst>
      <p:ext uri="{BB962C8B-B14F-4D97-AF65-F5344CB8AC3E}">
        <p14:creationId xmlns:p14="http://schemas.microsoft.com/office/powerpoint/2010/main" val="3394408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7</a:t>
            </a:fld>
            <a:endParaRPr lang="en-US"/>
          </a:p>
        </p:txBody>
      </p:sp>
    </p:spTree>
    <p:extLst>
      <p:ext uri="{BB962C8B-B14F-4D97-AF65-F5344CB8AC3E}">
        <p14:creationId xmlns:p14="http://schemas.microsoft.com/office/powerpoint/2010/main" val="808978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11</a:t>
            </a:fld>
            <a:endParaRPr lang="en-US"/>
          </a:p>
        </p:txBody>
      </p:sp>
    </p:spTree>
    <p:extLst>
      <p:ext uri="{BB962C8B-B14F-4D97-AF65-F5344CB8AC3E}">
        <p14:creationId xmlns:p14="http://schemas.microsoft.com/office/powerpoint/2010/main" val="1020839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12</a:t>
            </a:fld>
            <a:endParaRPr lang="en-US"/>
          </a:p>
        </p:txBody>
      </p:sp>
    </p:spTree>
    <p:extLst>
      <p:ext uri="{BB962C8B-B14F-4D97-AF65-F5344CB8AC3E}">
        <p14:creationId xmlns:p14="http://schemas.microsoft.com/office/powerpoint/2010/main" val="4208011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19</a:t>
            </a:fld>
            <a:endParaRPr lang="en-US"/>
          </a:p>
        </p:txBody>
      </p:sp>
    </p:spTree>
    <p:extLst>
      <p:ext uri="{BB962C8B-B14F-4D97-AF65-F5344CB8AC3E}">
        <p14:creationId xmlns:p14="http://schemas.microsoft.com/office/powerpoint/2010/main" val="359468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Todos</a:t>
            </a:r>
            <a:r>
              <a:rPr lang="pt-BR" baseline="0" dirty="0" smtClean="0"/>
              <a:t> os </a:t>
            </a:r>
            <a:r>
              <a:rPr lang="pt-BR" baseline="0" dirty="0" err="1" smtClean="0"/>
              <a:t>CC’s</a:t>
            </a:r>
            <a:r>
              <a:rPr lang="pt-BR" baseline="0" dirty="0" smtClean="0"/>
              <a:t> que eram regressivos diminuíram ou ficaram estável. Fontes mais progressivas ganharam %. Indexação ao SM é positiva, mas ficou menos no tempo (valorização maior do que crescimento da renda real). PBF excepcionalmente progressivo. BPC também o é, mas valor mais alto. </a:t>
            </a:r>
            <a:endParaRPr lang="pt-BR" dirty="0"/>
          </a:p>
        </p:txBody>
      </p:sp>
      <p:sp>
        <p:nvSpPr>
          <p:cNvPr id="4" name="Espaço Reservado para Número de Slide 3"/>
          <p:cNvSpPr>
            <a:spLocks noGrp="1"/>
          </p:cNvSpPr>
          <p:nvPr>
            <p:ph type="sldNum" sz="quarter" idx="10"/>
          </p:nvPr>
        </p:nvSpPr>
        <p:spPr/>
        <p:txBody>
          <a:bodyPr/>
          <a:lstStyle/>
          <a:p>
            <a:fld id="{BF6AC957-6B1F-4B92-AF72-27BEE6BCD6CA}" type="slidenum">
              <a:rPr lang="pt-BR" smtClean="0"/>
              <a:pPr/>
              <a:t>25</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-Grade</a:t>
            </a:r>
            <a:r>
              <a:rPr lang="pt-BR" baseline="0" dirty="0" smtClean="0"/>
              <a:t> </a:t>
            </a:r>
            <a:r>
              <a:rPr lang="pt-BR" baseline="0" smtClean="0"/>
              <a:t>repetition</a:t>
            </a:r>
            <a:endParaRPr lang="pt-BR"/>
          </a:p>
        </p:txBody>
      </p:sp>
      <p:sp>
        <p:nvSpPr>
          <p:cNvPr id="4" name="Espaço Reservado para Número de Slide 3"/>
          <p:cNvSpPr>
            <a:spLocks noGrp="1"/>
          </p:cNvSpPr>
          <p:nvPr>
            <p:ph type="sldNum" sz="quarter" idx="10"/>
          </p:nvPr>
        </p:nvSpPr>
        <p:spPr/>
        <p:txBody>
          <a:bodyPr/>
          <a:lstStyle/>
          <a:p>
            <a:fld id="{BF6AC957-6B1F-4B92-AF72-27BEE6BCD6CA}" type="slidenum">
              <a:rPr lang="pt-BR" smtClean="0"/>
              <a:pPr/>
              <a:t>31</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32</a:t>
            </a:fld>
            <a:endParaRPr lang="en-US"/>
          </a:p>
        </p:txBody>
      </p:sp>
    </p:spTree>
    <p:extLst>
      <p:ext uri="{BB962C8B-B14F-4D97-AF65-F5344CB8AC3E}">
        <p14:creationId xmlns:p14="http://schemas.microsoft.com/office/powerpoint/2010/main" val="480621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9D00DAF-4F86-4187-A833-E199AEEE760A}" type="slidenum">
              <a:rPr lang="en-US" smtClean="0"/>
              <a:pPr>
                <a:defRPr/>
              </a:pPr>
              <a:t>33</a:t>
            </a:fld>
            <a:endParaRPr lang="en-US"/>
          </a:p>
        </p:txBody>
      </p:sp>
    </p:spTree>
    <p:extLst>
      <p:ext uri="{BB962C8B-B14F-4D97-AF65-F5344CB8AC3E}">
        <p14:creationId xmlns:p14="http://schemas.microsoft.com/office/powerpoint/2010/main" val="2730732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7187216"/>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Duas Partes d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5618984"/>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2512473"/>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C274DC7-6596-40C0-996D-9A0F3C8F00FA}" type="datetimeFigureOut">
              <a:rPr lang="pt-BR" smtClean="0"/>
              <a:pPr/>
              <a:t>10/04/14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C274DC7-6596-40C0-996D-9A0F3C8F00FA}" type="datetimeFigureOut">
              <a:rPr lang="pt-BR" smtClean="0"/>
              <a:pPr/>
              <a:t>10/04/14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C274DC7-6596-40C0-996D-9A0F3C8F00FA}" type="datetimeFigureOut">
              <a:rPr lang="pt-BR" smtClean="0"/>
              <a:pPr/>
              <a:t>10/04/14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C274DC7-6596-40C0-996D-9A0F3C8F00FA}" type="datetimeFigureOut">
              <a:rPr lang="pt-BR" smtClean="0"/>
              <a:pPr/>
              <a:t>10/04/14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C274DC7-6596-40C0-996D-9A0F3C8F00FA}" type="datetimeFigureOut">
              <a:rPr lang="pt-BR" smtClean="0"/>
              <a:pPr/>
              <a:t>10/04/14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C274DC7-6596-40C0-996D-9A0F3C8F00FA}" type="datetimeFigureOut">
              <a:rPr lang="pt-BR" smtClean="0"/>
              <a:pPr/>
              <a:t>10/04/14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A85F5B-A412-46FB-BB8C-AD736F323C74}" type="slidenum">
              <a:rPr lang="pt-BR" smtClean="0"/>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74DC7-6596-40C0-996D-9A0F3C8F00FA}" type="datetimeFigureOut">
              <a:rPr lang="pt-BR" smtClean="0"/>
              <a:pPr/>
              <a:t>10/04/14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85F5B-A412-46FB-BB8C-AD736F323C74}" type="slidenum">
              <a:rPr lang="pt-BR" smtClean="0"/>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1.wmf"/><Relationship Id="rId5" Type="http://schemas.openxmlformats.org/officeDocument/2006/relationships/oleObject" Target="../embeddings/oleObject2.bin"/><Relationship Id="rId6" Type="http://schemas.openxmlformats.org/officeDocument/2006/relationships/image" Target="../media/image12.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6.xml"/><Relationship Id="rId4" Type="http://schemas.openxmlformats.org/officeDocument/2006/relationships/chart" Target="../charts/chart7.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package" Target="../embeddings/Microsoft_Word_Document1.docx"/><Relationship Id="rId5" Type="http://schemas.openxmlformats.org/officeDocument/2006/relationships/image" Target="../media/image16.emf"/><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package" Target="../embeddings/Microsoft_Word_Document2.docx"/><Relationship Id="rId5" Type="http://schemas.openxmlformats.org/officeDocument/2006/relationships/image" Target="../media/image17.emf"/><Relationship Id="rId1" Type="http://schemas.openxmlformats.org/officeDocument/2006/relationships/vmlDrawing" Target="../drawings/vmlDrawing3.vml"/><Relationship Id="rId2"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8.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trabalhos\Ipea\Incompletos, abandonados etc\africa do sul\logoipea.png"/>
          <p:cNvPicPr>
            <a:picLocks noChangeAspect="1" noChangeArrowheads="1"/>
          </p:cNvPicPr>
          <p:nvPr/>
        </p:nvPicPr>
        <p:blipFill>
          <a:blip r:embed="rId2" cstate="print"/>
          <a:srcRect/>
          <a:stretch>
            <a:fillRect/>
          </a:stretch>
        </p:blipFill>
        <p:spPr bwMode="auto">
          <a:xfrm>
            <a:off x="3203848" y="404664"/>
            <a:ext cx="2752725" cy="1600200"/>
          </a:xfrm>
          <a:prstGeom prst="rect">
            <a:avLst/>
          </a:prstGeom>
          <a:noFill/>
        </p:spPr>
      </p:pic>
      <p:sp>
        <p:nvSpPr>
          <p:cNvPr id="7" name="CaixaDeTexto 6"/>
          <p:cNvSpPr txBox="1"/>
          <p:nvPr/>
        </p:nvSpPr>
        <p:spPr>
          <a:xfrm>
            <a:off x="1590893" y="2852936"/>
            <a:ext cx="5982327" cy="2677656"/>
          </a:xfrm>
          <a:prstGeom prst="rect">
            <a:avLst/>
          </a:prstGeom>
          <a:noFill/>
        </p:spPr>
        <p:txBody>
          <a:bodyPr wrap="none" rtlCol="0">
            <a:spAutoFit/>
          </a:bodyPr>
          <a:lstStyle/>
          <a:p>
            <a:pPr algn="ctr"/>
            <a:r>
              <a:rPr lang="pt-BR" sz="3400" dirty="0" err="1" smtClean="0">
                <a:latin typeface="Arial Narrow" pitchFamily="34" charset="0"/>
              </a:rPr>
              <a:t>Poverty</a:t>
            </a:r>
            <a:r>
              <a:rPr lang="pt-BR" sz="3400" dirty="0" smtClean="0">
                <a:latin typeface="Arial Narrow" pitchFamily="34" charset="0"/>
              </a:rPr>
              <a:t>,</a:t>
            </a:r>
            <a:r>
              <a:rPr lang="pt-BR" sz="3400" dirty="0" err="1" smtClean="0">
                <a:latin typeface="Arial Narrow" pitchFamily="34" charset="0"/>
              </a:rPr>
              <a:t>inequality</a:t>
            </a:r>
            <a:r>
              <a:rPr lang="pt-BR" sz="3400" dirty="0" smtClean="0">
                <a:latin typeface="Arial Narrow" pitchFamily="34" charset="0"/>
              </a:rPr>
              <a:t> </a:t>
            </a:r>
            <a:r>
              <a:rPr lang="pt-BR" sz="3400" dirty="0" err="1" smtClean="0">
                <a:latin typeface="Arial Narrow" pitchFamily="34" charset="0"/>
              </a:rPr>
              <a:t>and</a:t>
            </a:r>
            <a:r>
              <a:rPr lang="pt-BR" sz="3400" dirty="0" smtClean="0">
                <a:latin typeface="Arial Narrow" pitchFamily="34" charset="0"/>
              </a:rPr>
              <a:t> social policies </a:t>
            </a:r>
          </a:p>
          <a:p>
            <a:pPr algn="ctr"/>
            <a:r>
              <a:rPr lang="pt-BR" sz="3400" dirty="0" smtClean="0">
                <a:latin typeface="Arial Narrow" pitchFamily="34" charset="0"/>
              </a:rPr>
              <a:t>in </a:t>
            </a:r>
            <a:r>
              <a:rPr lang="pt-BR" sz="3400" dirty="0" err="1" smtClean="0">
                <a:latin typeface="Arial Narrow" pitchFamily="34" charset="0"/>
              </a:rPr>
              <a:t>Brazil</a:t>
            </a:r>
            <a:r>
              <a:rPr lang="pt-BR" sz="3400" dirty="0" smtClean="0">
                <a:latin typeface="Arial Narrow" pitchFamily="34" charset="0"/>
              </a:rPr>
              <a:t>, 1995-2012</a:t>
            </a:r>
          </a:p>
          <a:p>
            <a:pPr algn="ctr"/>
            <a:endParaRPr lang="pt-BR" sz="2800" dirty="0" smtClean="0">
              <a:latin typeface="Arial Narrow" pitchFamily="34" charset="0"/>
            </a:endParaRPr>
          </a:p>
          <a:p>
            <a:pPr algn="ctr"/>
            <a:r>
              <a:rPr lang="pt-BR" sz="2400" dirty="0" smtClean="0">
                <a:solidFill>
                  <a:schemeClr val="bg1">
                    <a:lumMod val="65000"/>
                  </a:schemeClr>
                </a:solidFill>
                <a:latin typeface="Arial Narrow" pitchFamily="34" charset="0"/>
              </a:rPr>
              <a:t>Pedro </a:t>
            </a:r>
            <a:r>
              <a:rPr lang="pt-BR" sz="2400" dirty="0" smtClean="0">
                <a:solidFill>
                  <a:schemeClr val="bg1">
                    <a:lumMod val="65000"/>
                  </a:schemeClr>
                </a:solidFill>
                <a:latin typeface="Arial Narrow" pitchFamily="34" charset="0"/>
              </a:rPr>
              <a:t>H. G. Ferreira de Souza</a:t>
            </a:r>
          </a:p>
          <a:p>
            <a:pPr algn="ctr"/>
            <a:r>
              <a:rPr lang="pt-BR" sz="2400" dirty="0">
                <a:solidFill>
                  <a:schemeClr val="bg1">
                    <a:lumMod val="65000"/>
                  </a:schemeClr>
                </a:solidFill>
                <a:latin typeface="Arial Narrow" pitchFamily="34" charset="0"/>
              </a:rPr>
              <a:t>Fernando </a:t>
            </a:r>
            <a:r>
              <a:rPr lang="pt-BR" sz="2400" dirty="0" err="1">
                <a:solidFill>
                  <a:schemeClr val="bg1">
                    <a:lumMod val="65000"/>
                  </a:schemeClr>
                </a:solidFill>
                <a:latin typeface="Arial Narrow" pitchFamily="34" charset="0"/>
              </a:rPr>
              <a:t>Gaiger</a:t>
            </a:r>
            <a:r>
              <a:rPr lang="pt-BR" sz="2400" dirty="0">
                <a:solidFill>
                  <a:schemeClr val="bg1">
                    <a:lumMod val="65000"/>
                  </a:schemeClr>
                </a:solidFill>
                <a:latin typeface="Arial Narrow" pitchFamily="34" charset="0"/>
              </a:rPr>
              <a:t> Silveira</a:t>
            </a:r>
          </a:p>
          <a:p>
            <a:pPr algn="ctr"/>
            <a:r>
              <a:rPr lang="pt-BR" sz="2400" dirty="0" smtClean="0">
                <a:solidFill>
                  <a:schemeClr val="bg1">
                    <a:lumMod val="65000"/>
                  </a:schemeClr>
                </a:solidFill>
                <a:latin typeface="Arial Narrow" pitchFamily="34" charset="0"/>
              </a:rPr>
              <a:t>Sergei </a:t>
            </a:r>
            <a:r>
              <a:rPr lang="pt-BR" sz="2400" dirty="0" smtClean="0">
                <a:solidFill>
                  <a:schemeClr val="bg1">
                    <a:lumMod val="65000"/>
                  </a:schemeClr>
                </a:solidFill>
                <a:latin typeface="Arial Narrow" pitchFamily="34" charset="0"/>
              </a:rPr>
              <a:t>Soares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79667" y="3244334"/>
            <a:ext cx="184666" cy="369332"/>
          </a:xfrm>
          <a:prstGeom prst="rect">
            <a:avLst/>
          </a:prstGeom>
        </p:spPr>
        <p:txBody>
          <a:bodyPr wrap="none">
            <a:spAutoFit/>
          </a:bodyPr>
          <a:lstStyle/>
          <a:p>
            <a:r>
              <a:rPr lang="en-US" dirty="0" smtClean="0"/>
              <a:t>￼</a:t>
            </a:r>
            <a:endParaRPr lang="en-US"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832556" y="1278718"/>
            <a:ext cx="7535333" cy="5522835"/>
          </a:xfrm>
          <a:prstGeom prst="rect">
            <a:avLst/>
          </a:prstGeom>
          <a:noFill/>
          <a:ln>
            <a:noFill/>
          </a:ln>
        </p:spPr>
      </p:pic>
      <p:sp>
        <p:nvSpPr>
          <p:cNvPr id="8" name="Rectangle 7"/>
          <p:cNvSpPr/>
          <p:nvPr/>
        </p:nvSpPr>
        <p:spPr>
          <a:xfrm>
            <a:off x="92332" y="142501"/>
            <a:ext cx="8868223" cy="1107996"/>
          </a:xfrm>
          <a:prstGeom prst="rect">
            <a:avLst/>
          </a:prstGeom>
        </p:spPr>
        <p:txBody>
          <a:bodyPr wrap="square">
            <a:spAutoFit/>
          </a:bodyPr>
          <a:lstStyle/>
          <a:p>
            <a:pPr algn="ctr"/>
            <a:r>
              <a:rPr lang="en-US" sz="2200" dirty="0">
                <a:latin typeface="Garamond"/>
                <a:cs typeface="Garamond"/>
              </a:rPr>
              <a:t>Monthly Household Income Per Capita and Monthly Household Amounts Per Capita of Direct and Indirect Taxes, Social Security and Assistance Benefits and Health and Public Education, Brazil, 2009</a:t>
            </a:r>
          </a:p>
        </p:txBody>
      </p:sp>
    </p:spTree>
    <p:extLst>
      <p:ext uri="{BB962C8B-B14F-4D97-AF65-F5344CB8AC3E}">
        <p14:creationId xmlns:p14="http://schemas.microsoft.com/office/powerpoint/2010/main" val="40568885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16632"/>
            <a:ext cx="8353052" cy="892552"/>
          </a:xfrm>
          <a:prstGeom prst="rect">
            <a:avLst/>
          </a:prstGeom>
          <a:noFill/>
          <a:ln>
            <a:solidFill>
              <a:schemeClr val="accent1"/>
            </a:solidFill>
          </a:ln>
        </p:spPr>
        <p:txBody>
          <a:bodyPr wrap="square">
            <a:spAutoFit/>
          </a:bodyPr>
          <a:lstStyle/>
          <a:p>
            <a:pPr algn="ctr" fontAlgn="auto">
              <a:spcBef>
                <a:spcPts val="0"/>
              </a:spcBef>
              <a:spcAft>
                <a:spcPts val="0"/>
              </a:spcAft>
              <a:defRPr/>
            </a:pPr>
            <a:r>
              <a:rPr lang="en-US" sz="2600" b="1" dirty="0">
                <a:latin typeface="Garamond" pitchFamily="18" charset="0"/>
              </a:rPr>
              <a:t>Balance sheet between what one </a:t>
            </a:r>
            <a:r>
              <a:rPr lang="en-US" sz="2600" b="1" dirty="0" smtClean="0">
                <a:latin typeface="Garamond" pitchFamily="18" charset="0"/>
              </a:rPr>
              <a:t>pays </a:t>
            </a:r>
            <a:r>
              <a:rPr lang="en-US" sz="2600" b="1" dirty="0">
                <a:latin typeface="Garamond" pitchFamily="18" charset="0"/>
              </a:rPr>
              <a:t>in taxes and what one </a:t>
            </a:r>
            <a:r>
              <a:rPr lang="en-US" sz="2600" b="1" dirty="0" smtClean="0">
                <a:latin typeface="Garamond" pitchFamily="18" charset="0"/>
              </a:rPr>
              <a:t>receives </a:t>
            </a:r>
            <a:r>
              <a:rPr lang="en-US" sz="2600" b="1" dirty="0">
                <a:latin typeface="Garamond" pitchFamily="18" charset="0"/>
              </a:rPr>
              <a:t>in </a:t>
            </a:r>
            <a:r>
              <a:rPr lang="en-US" sz="2600" b="1" dirty="0" smtClean="0">
                <a:latin typeface="Garamond" pitchFamily="18" charset="0"/>
              </a:rPr>
              <a:t>benefits</a:t>
            </a:r>
          </a:p>
        </p:txBody>
      </p:sp>
      <p:sp>
        <p:nvSpPr>
          <p:cNvPr id="2" name="TextBox 1"/>
          <p:cNvSpPr txBox="1"/>
          <p:nvPr/>
        </p:nvSpPr>
        <p:spPr>
          <a:xfrm>
            <a:off x="1259632" y="1124744"/>
            <a:ext cx="2352760" cy="369332"/>
          </a:xfrm>
          <a:prstGeom prst="rect">
            <a:avLst/>
          </a:prstGeom>
          <a:noFill/>
        </p:spPr>
        <p:txBody>
          <a:bodyPr wrap="none" rtlCol="0">
            <a:spAutoFit/>
          </a:bodyPr>
          <a:lstStyle/>
          <a:p>
            <a:r>
              <a:rPr lang="pt-BR" b="1" dirty="0" smtClean="0">
                <a:latin typeface="Garamond" pitchFamily="18" charset="0"/>
              </a:rPr>
              <a:t>Cash benefitis X taxes</a:t>
            </a:r>
            <a:endParaRPr lang="en-US" b="1" dirty="0">
              <a:latin typeface="Garamond" pitchFamily="18" charset="0"/>
            </a:endParaRPr>
          </a:p>
        </p:txBody>
      </p:sp>
      <p:sp>
        <p:nvSpPr>
          <p:cNvPr id="15" name="TextBox 14"/>
          <p:cNvSpPr txBox="1"/>
          <p:nvPr/>
        </p:nvSpPr>
        <p:spPr>
          <a:xfrm>
            <a:off x="5652120" y="1124744"/>
            <a:ext cx="2360198" cy="369332"/>
          </a:xfrm>
          <a:prstGeom prst="rect">
            <a:avLst/>
          </a:prstGeom>
          <a:noFill/>
        </p:spPr>
        <p:txBody>
          <a:bodyPr wrap="none" rtlCol="0">
            <a:spAutoFit/>
          </a:bodyPr>
          <a:lstStyle/>
          <a:p>
            <a:r>
              <a:rPr lang="pt-BR" b="1" dirty="0" smtClean="0">
                <a:latin typeface="Garamond" pitchFamily="18" charset="0"/>
              </a:rPr>
              <a:t>Total benefitis X taxes</a:t>
            </a:r>
            <a:endParaRPr lang="en-US" b="1" dirty="0">
              <a:latin typeface="Garamond" pitchFamily="18" charset="0"/>
            </a:endParaRPr>
          </a:p>
        </p:txBody>
      </p:sp>
      <p:sp>
        <p:nvSpPr>
          <p:cNvPr id="16" name="TextBox 15"/>
          <p:cNvSpPr txBox="1"/>
          <p:nvPr/>
        </p:nvSpPr>
        <p:spPr>
          <a:xfrm>
            <a:off x="2389129" y="6455569"/>
            <a:ext cx="4447308" cy="323165"/>
          </a:xfrm>
          <a:prstGeom prst="rect">
            <a:avLst/>
          </a:prstGeom>
          <a:noFill/>
        </p:spPr>
        <p:txBody>
          <a:bodyPr wrap="none" rtlCol="0">
            <a:spAutoFit/>
          </a:bodyPr>
          <a:lstStyle/>
          <a:p>
            <a:r>
              <a:rPr lang="pt-BR" sz="1500" b="1" dirty="0" smtClean="0">
                <a:latin typeface="Garamond" pitchFamily="18" charset="0"/>
              </a:rPr>
              <a:t>Source: POF-IBGE (</a:t>
            </a:r>
            <a:r>
              <a:rPr lang="en-US" sz="1500" b="1" dirty="0" smtClean="0">
                <a:latin typeface="Garamond" pitchFamily="18" charset="0"/>
              </a:rPr>
              <a:t>Consumer </a:t>
            </a:r>
            <a:r>
              <a:rPr lang="en-US" sz="1500" b="1" dirty="0">
                <a:latin typeface="Garamond" pitchFamily="18" charset="0"/>
              </a:rPr>
              <a:t>Expenditure </a:t>
            </a:r>
            <a:r>
              <a:rPr lang="en-US" sz="1500" b="1" dirty="0" smtClean="0">
                <a:latin typeface="Garamond" pitchFamily="18" charset="0"/>
              </a:rPr>
              <a:t>Survey)</a:t>
            </a:r>
            <a:endParaRPr lang="en-US" sz="1500" b="1" dirty="0">
              <a:latin typeface="Garamond" pitchFamily="18" charset="0"/>
            </a:endParaRPr>
          </a:p>
        </p:txBody>
      </p:sp>
      <p:pic>
        <p:nvPicPr>
          <p:cNvPr id="634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1399575"/>
            <a:ext cx="8843156" cy="4765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882762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4294967295"/>
          </p:nvPr>
        </p:nvSpPr>
        <p:spPr>
          <a:xfrm>
            <a:off x="4427984" y="548680"/>
            <a:ext cx="4751957" cy="6049963"/>
          </a:xfrm>
          <a:prstGeom prst="rect">
            <a:avLst/>
          </a:prstGeom>
          <a:ln w="19050">
            <a:solidFill>
              <a:schemeClr val="tx2"/>
            </a:solidFill>
          </a:ln>
        </p:spPr>
        <p:txBody>
          <a:bodyPr/>
          <a:lstStyle/>
          <a:p>
            <a:pPr marL="0" indent="0" algn="ctr">
              <a:buFontTx/>
              <a:buNone/>
              <a:defRPr/>
            </a:pPr>
            <a:r>
              <a:rPr lang="pt-BR" b="1" dirty="0" smtClean="0">
                <a:solidFill>
                  <a:srgbClr val="000000"/>
                </a:solidFill>
                <a:latin typeface="Times New Roman"/>
              </a:rPr>
              <a:t>Social Spending</a:t>
            </a:r>
            <a:endParaRPr lang="en-US" b="1" dirty="0">
              <a:solidFill>
                <a:srgbClr val="000000"/>
              </a:solidFill>
              <a:latin typeface="Times New Roman"/>
            </a:endParaRPr>
          </a:p>
          <a:p>
            <a:pPr marL="0" indent="0" algn="ctr">
              <a:buFontTx/>
              <a:buNone/>
              <a:defRPr/>
            </a:pPr>
            <a:endParaRPr lang="pt-BR" sz="2200" b="1" dirty="0">
              <a:solidFill>
                <a:srgbClr val="000000"/>
              </a:solidFill>
              <a:latin typeface="Times New Roman"/>
            </a:endParaRPr>
          </a:p>
          <a:p>
            <a:pPr marL="0" indent="0">
              <a:spcBef>
                <a:spcPts val="0"/>
              </a:spcBef>
              <a:buFontTx/>
              <a:buNone/>
              <a:defRPr/>
            </a:pPr>
            <a:r>
              <a:rPr lang="pt-BR" sz="2600" b="1" dirty="0" smtClean="0">
                <a:solidFill>
                  <a:srgbClr val="000000"/>
                </a:solidFill>
                <a:latin typeface="Times New Roman"/>
              </a:rPr>
              <a:t>Direct Government Transfers</a:t>
            </a:r>
          </a:p>
          <a:p>
            <a:pPr marL="0" indent="0" algn="ctr">
              <a:spcBef>
                <a:spcPts val="0"/>
              </a:spcBef>
              <a:buFontTx/>
              <a:buNone/>
              <a:defRPr/>
            </a:pPr>
            <a:r>
              <a:rPr lang="pt-BR" sz="2200" b="1" dirty="0">
                <a:solidFill>
                  <a:srgbClr val="000000"/>
                </a:solidFill>
                <a:latin typeface="Times New Roman"/>
              </a:rPr>
              <a:t>(monetary </a:t>
            </a:r>
            <a:r>
              <a:rPr lang="pt-BR" sz="2200" b="1" dirty="0" smtClean="0">
                <a:solidFill>
                  <a:srgbClr val="000000"/>
                </a:solidFill>
                <a:latin typeface="Times New Roman"/>
              </a:rPr>
              <a:t>transfers)</a:t>
            </a:r>
            <a:endParaRPr lang="pt-BR" sz="2200" b="1" dirty="0">
              <a:solidFill>
                <a:srgbClr val="000000"/>
              </a:solidFill>
              <a:latin typeface="Times New Roman"/>
            </a:endParaRPr>
          </a:p>
          <a:p>
            <a:pPr>
              <a:buFont typeface="Wingdings" pitchFamily="2" charset="2"/>
              <a:buChar char="Ø"/>
              <a:defRPr/>
            </a:pPr>
            <a:r>
              <a:rPr lang="en-US" sz="2000" dirty="0">
                <a:solidFill>
                  <a:srgbClr val="000000"/>
                </a:solidFill>
                <a:latin typeface="Times New Roman"/>
              </a:rPr>
              <a:t>reported: pensions and other social security benefits, </a:t>
            </a:r>
            <a:r>
              <a:rPr lang="en-US" sz="2000" dirty="0" err="1">
                <a:solidFill>
                  <a:srgbClr val="000000"/>
                </a:solidFill>
                <a:latin typeface="Times New Roman"/>
              </a:rPr>
              <a:t>assistencial</a:t>
            </a:r>
            <a:r>
              <a:rPr lang="en-US" sz="2000" dirty="0">
                <a:solidFill>
                  <a:srgbClr val="000000"/>
                </a:solidFill>
                <a:latin typeface="Times New Roman"/>
              </a:rPr>
              <a:t> benefits </a:t>
            </a:r>
            <a:r>
              <a:rPr lang="en-US" sz="2000" dirty="0" smtClean="0">
                <a:solidFill>
                  <a:srgbClr val="000000"/>
                </a:solidFill>
                <a:latin typeface="Times New Roman"/>
              </a:rPr>
              <a:t>(like </a:t>
            </a:r>
            <a:r>
              <a:rPr lang="en-US" sz="2000" dirty="0" err="1" smtClean="0">
                <a:solidFill>
                  <a:srgbClr val="000000"/>
                </a:solidFill>
                <a:latin typeface="Times New Roman"/>
              </a:rPr>
              <a:t>Bolsa</a:t>
            </a:r>
            <a:r>
              <a:rPr lang="en-US" sz="2000" dirty="0" smtClean="0">
                <a:solidFill>
                  <a:srgbClr val="000000"/>
                </a:solidFill>
                <a:latin typeface="Times New Roman"/>
              </a:rPr>
              <a:t> </a:t>
            </a:r>
            <a:r>
              <a:rPr lang="en-US" sz="2000" dirty="0" err="1" smtClean="0">
                <a:solidFill>
                  <a:srgbClr val="000000"/>
                </a:solidFill>
                <a:latin typeface="Times New Roman"/>
              </a:rPr>
              <a:t>Família</a:t>
            </a:r>
            <a:r>
              <a:rPr lang="en-US" sz="2000" dirty="0">
                <a:solidFill>
                  <a:srgbClr val="000000"/>
                </a:solidFill>
                <a:latin typeface="Times New Roman"/>
              </a:rPr>
              <a:t>), unemployment </a:t>
            </a:r>
            <a:r>
              <a:rPr lang="en-US" sz="2000" dirty="0" smtClean="0">
                <a:solidFill>
                  <a:srgbClr val="000000"/>
                </a:solidFill>
                <a:latin typeface="Times New Roman"/>
              </a:rPr>
              <a:t>insurance.</a:t>
            </a:r>
          </a:p>
          <a:p>
            <a:pPr marL="0" indent="0">
              <a:buFontTx/>
              <a:buNone/>
              <a:defRPr/>
            </a:pPr>
            <a:endParaRPr lang="pt-BR" sz="2200" dirty="0" smtClean="0">
              <a:solidFill>
                <a:srgbClr val="000000"/>
              </a:solidFill>
              <a:latin typeface="Times New Roman"/>
            </a:endParaRPr>
          </a:p>
          <a:p>
            <a:pPr marL="0" indent="0">
              <a:buFontTx/>
              <a:buNone/>
              <a:defRPr/>
            </a:pPr>
            <a:r>
              <a:rPr lang="pt-BR" sz="2600" b="1" dirty="0">
                <a:solidFill>
                  <a:srgbClr val="000000"/>
                </a:solidFill>
                <a:latin typeface="Times New Roman"/>
              </a:rPr>
              <a:t>In-kind Government Transfers</a:t>
            </a:r>
            <a:endParaRPr lang="pt-BR" sz="2600" b="1" dirty="0" smtClean="0">
              <a:solidFill>
                <a:srgbClr val="000000"/>
              </a:solidFill>
              <a:latin typeface="Times New Roman"/>
            </a:endParaRPr>
          </a:p>
          <a:p>
            <a:pPr>
              <a:buFont typeface="Wingdings" pitchFamily="2" charset="2"/>
              <a:buChar char="Ø"/>
              <a:defRPr/>
            </a:pPr>
            <a:r>
              <a:rPr lang="pt-BR" sz="2000" u="sng" dirty="0" smtClean="0">
                <a:solidFill>
                  <a:srgbClr val="000000"/>
                </a:solidFill>
                <a:latin typeface="Times New Roman"/>
              </a:rPr>
              <a:t>Education:</a:t>
            </a:r>
            <a:r>
              <a:rPr lang="pt-BR" sz="2000" dirty="0" smtClean="0">
                <a:solidFill>
                  <a:srgbClr val="000000"/>
                </a:solidFill>
                <a:latin typeface="Times New Roman"/>
              </a:rPr>
              <a:t> </a:t>
            </a:r>
            <a:r>
              <a:rPr lang="en-US" sz="2000" dirty="0" smtClean="0">
                <a:solidFill>
                  <a:srgbClr val="000000"/>
                </a:solidFill>
                <a:latin typeface="Times New Roman"/>
                <a:sym typeface="Wingdings"/>
              </a:rPr>
              <a:t>average </a:t>
            </a:r>
            <a:r>
              <a:rPr lang="en-US" sz="2000" dirty="0">
                <a:solidFill>
                  <a:srgbClr val="000000"/>
                </a:solidFill>
                <a:latin typeface="Times New Roman"/>
                <a:sym typeface="Wingdings"/>
              </a:rPr>
              <a:t>public spending by student, according </a:t>
            </a:r>
            <a:r>
              <a:rPr lang="en-US" sz="2000" dirty="0" smtClean="0">
                <a:solidFill>
                  <a:srgbClr val="000000"/>
                </a:solidFill>
                <a:latin typeface="Times New Roman"/>
                <a:sym typeface="Wingdings"/>
              </a:rPr>
              <a:t>to level </a:t>
            </a:r>
            <a:r>
              <a:rPr lang="en-US" sz="2000" dirty="0">
                <a:solidFill>
                  <a:srgbClr val="000000"/>
                </a:solidFill>
                <a:latin typeface="Times New Roman"/>
                <a:sym typeface="Wingdings"/>
              </a:rPr>
              <a:t>and grade</a:t>
            </a:r>
            <a:endParaRPr lang="pt-BR" sz="2000" dirty="0" smtClean="0">
              <a:solidFill>
                <a:srgbClr val="000000"/>
              </a:solidFill>
              <a:latin typeface="Times New Roman"/>
              <a:sym typeface="Wingdings"/>
            </a:endParaRPr>
          </a:p>
          <a:p>
            <a:pPr>
              <a:buFont typeface="Wingdings" pitchFamily="2" charset="2"/>
              <a:buChar char="Ø"/>
              <a:defRPr/>
            </a:pPr>
            <a:r>
              <a:rPr lang="pt-BR" sz="2000" u="sng" dirty="0" smtClean="0">
                <a:solidFill>
                  <a:srgbClr val="000000"/>
                </a:solidFill>
                <a:latin typeface="Times New Roman"/>
              </a:rPr>
              <a:t>Health:</a:t>
            </a:r>
            <a:r>
              <a:rPr lang="pt-BR" sz="2000" dirty="0" smtClean="0">
                <a:solidFill>
                  <a:srgbClr val="000000"/>
                </a:solidFill>
                <a:latin typeface="Times New Roman"/>
                <a:sym typeface="Wingdings"/>
              </a:rPr>
              <a:t> </a:t>
            </a:r>
            <a:r>
              <a:rPr lang="en-US" sz="2000" dirty="0">
                <a:solidFill>
                  <a:srgbClr val="000000"/>
                </a:solidFill>
                <a:latin typeface="Times New Roman"/>
                <a:sym typeface="Wingdings"/>
              </a:rPr>
              <a:t>distribution of public spending on health based on the use of public health services</a:t>
            </a:r>
            <a:r>
              <a:rPr lang="pt-BR" sz="2000" dirty="0" smtClean="0">
                <a:solidFill>
                  <a:srgbClr val="000000"/>
                </a:solidFill>
                <a:latin typeface="Times New Roman"/>
                <a:sym typeface="Wingdings"/>
              </a:rPr>
              <a:t>.</a:t>
            </a:r>
            <a:endParaRPr lang="pt-BR" sz="2000" dirty="0">
              <a:solidFill>
                <a:srgbClr val="000000"/>
              </a:solidFill>
              <a:latin typeface="Times New Roman"/>
              <a:sym typeface="Wingdings"/>
            </a:endParaRPr>
          </a:p>
        </p:txBody>
      </p:sp>
      <p:sp>
        <p:nvSpPr>
          <p:cNvPr id="3" name="Content Placeholder 2"/>
          <p:cNvSpPr>
            <a:spLocks noGrp="1"/>
          </p:cNvSpPr>
          <p:nvPr>
            <p:ph sz="half" idx="4294967295"/>
          </p:nvPr>
        </p:nvSpPr>
        <p:spPr>
          <a:xfrm>
            <a:off x="35496" y="548680"/>
            <a:ext cx="4284663" cy="6049963"/>
          </a:xfrm>
          <a:prstGeom prst="rect">
            <a:avLst/>
          </a:prstGeom>
          <a:ln w="15875">
            <a:solidFill>
              <a:schemeClr val="tx2"/>
            </a:solidFill>
          </a:ln>
        </p:spPr>
        <p:txBody>
          <a:bodyPr/>
          <a:lstStyle/>
          <a:p>
            <a:pPr marL="0" indent="0" algn="ctr">
              <a:buFontTx/>
              <a:buNone/>
              <a:defRPr/>
            </a:pPr>
            <a:r>
              <a:rPr lang="pt-BR" b="1" dirty="0" smtClean="0">
                <a:solidFill>
                  <a:srgbClr val="000000"/>
                </a:solidFill>
                <a:latin typeface="Times New Roman"/>
              </a:rPr>
              <a:t>Taxes</a:t>
            </a:r>
          </a:p>
          <a:p>
            <a:pPr marL="0" indent="0" algn="ctr">
              <a:buFontTx/>
              <a:buNone/>
              <a:defRPr/>
            </a:pPr>
            <a:endParaRPr lang="pt-BR" sz="2400" dirty="0">
              <a:solidFill>
                <a:srgbClr val="000000"/>
              </a:solidFill>
              <a:latin typeface="Times New Roman"/>
            </a:endParaRPr>
          </a:p>
          <a:p>
            <a:pPr marL="0" indent="0">
              <a:buFontTx/>
              <a:buNone/>
              <a:defRPr/>
            </a:pPr>
            <a:r>
              <a:rPr lang="pt-BR" sz="2600" b="1" dirty="0" smtClean="0">
                <a:solidFill>
                  <a:srgbClr val="000000"/>
                </a:solidFill>
                <a:latin typeface="Times New Roman"/>
              </a:rPr>
              <a:t>Indirect (VAT and others)</a:t>
            </a:r>
            <a:endParaRPr lang="en-US" sz="2600" dirty="0">
              <a:solidFill>
                <a:srgbClr val="000000"/>
              </a:solidFill>
              <a:latin typeface="Times New Roman"/>
            </a:endParaRPr>
          </a:p>
          <a:p>
            <a:pPr marL="265113" indent="-265113" algn="just">
              <a:buFont typeface="Wingdings" pitchFamily="2" charset="2"/>
              <a:buChar char="Ø"/>
              <a:defRPr/>
            </a:pPr>
            <a:r>
              <a:rPr lang="en-US" sz="2000" dirty="0">
                <a:solidFill>
                  <a:srgbClr val="000000"/>
                </a:solidFill>
                <a:latin typeface="Times New Roman"/>
                <a:sym typeface="Wingdings"/>
              </a:rPr>
              <a:t>One applies the tax rules, i.e., the nominal </a:t>
            </a:r>
            <a:r>
              <a:rPr lang="en-US" sz="2000" dirty="0" smtClean="0">
                <a:solidFill>
                  <a:srgbClr val="000000"/>
                </a:solidFill>
                <a:latin typeface="Times New Roman"/>
                <a:sym typeface="Wingdings"/>
              </a:rPr>
              <a:t>rates: </a:t>
            </a:r>
          </a:p>
          <a:p>
            <a:pPr marL="400050" lvl="1" indent="0" algn="just">
              <a:buNone/>
              <a:defRPr/>
            </a:pPr>
            <a:r>
              <a:rPr lang="en-US" sz="1600" i="1" dirty="0" smtClean="0">
                <a:solidFill>
                  <a:srgbClr val="000000"/>
                </a:solidFill>
                <a:latin typeface="Times New Roman"/>
                <a:sym typeface="Wingdings"/>
              </a:rPr>
              <a:t>hypothesis </a:t>
            </a:r>
            <a:r>
              <a:rPr lang="en-US" sz="1600" i="1" dirty="0">
                <a:solidFill>
                  <a:srgbClr val="000000"/>
                </a:solidFill>
                <a:latin typeface="Times New Roman"/>
                <a:sym typeface="Wingdings"/>
              </a:rPr>
              <a:t>of perfect operation of law;</a:t>
            </a:r>
          </a:p>
          <a:p>
            <a:pPr marL="400050" lvl="1" indent="0" algn="just">
              <a:buNone/>
              <a:defRPr/>
            </a:pPr>
            <a:r>
              <a:rPr lang="en-US" sz="1600" i="1" dirty="0">
                <a:solidFill>
                  <a:srgbClr val="000000"/>
                </a:solidFill>
                <a:latin typeface="Times New Roman"/>
                <a:sym typeface="Wingdings"/>
              </a:rPr>
              <a:t>calculates the </a:t>
            </a:r>
            <a:r>
              <a:rPr lang="en-US" sz="1600" i="1" dirty="0" smtClean="0">
                <a:solidFill>
                  <a:srgbClr val="000000"/>
                </a:solidFill>
                <a:latin typeface="Times New Roman"/>
                <a:sym typeface="Wingdings"/>
              </a:rPr>
              <a:t>out-of-pocket burden </a:t>
            </a:r>
            <a:r>
              <a:rPr lang="en-US" sz="1600" i="1" dirty="0">
                <a:solidFill>
                  <a:srgbClr val="000000"/>
                </a:solidFill>
                <a:latin typeface="Times New Roman"/>
                <a:sym typeface="Wingdings"/>
              </a:rPr>
              <a:t>and not how much the government </a:t>
            </a:r>
            <a:r>
              <a:rPr lang="en-US" sz="1600" i="1" dirty="0" smtClean="0">
                <a:solidFill>
                  <a:srgbClr val="000000"/>
                </a:solidFill>
                <a:latin typeface="Times New Roman"/>
                <a:sym typeface="Wingdings"/>
              </a:rPr>
              <a:t>collects</a:t>
            </a:r>
          </a:p>
          <a:p>
            <a:pPr marL="0" indent="0" algn="just">
              <a:buFontTx/>
              <a:buNone/>
              <a:defRPr/>
            </a:pPr>
            <a:endParaRPr lang="en-US" sz="2000" dirty="0">
              <a:solidFill>
                <a:srgbClr val="000000"/>
              </a:solidFill>
              <a:latin typeface="Times New Roman"/>
            </a:endParaRPr>
          </a:p>
          <a:p>
            <a:pPr marL="0" indent="0">
              <a:buFontTx/>
              <a:buNone/>
              <a:defRPr/>
            </a:pPr>
            <a:r>
              <a:rPr lang="pt-BR" b="1" dirty="0" smtClean="0">
                <a:solidFill>
                  <a:srgbClr val="000000"/>
                </a:solidFill>
                <a:latin typeface="Times New Roman"/>
              </a:rPr>
              <a:t>Direct</a:t>
            </a:r>
          </a:p>
          <a:p>
            <a:pPr algn="just">
              <a:buFont typeface="Wingdings" pitchFamily="2" charset="2"/>
              <a:buChar char="Ø"/>
              <a:defRPr/>
            </a:pPr>
            <a:r>
              <a:rPr lang="pt-BR" sz="2000" dirty="0" smtClean="0">
                <a:solidFill>
                  <a:srgbClr val="000000"/>
                </a:solidFill>
                <a:latin typeface="Times New Roman"/>
              </a:rPr>
              <a:t>reported: </a:t>
            </a:r>
            <a:r>
              <a:rPr lang="pt-BR" sz="2000" dirty="0">
                <a:solidFill>
                  <a:srgbClr val="000000"/>
                </a:solidFill>
                <a:latin typeface="Times New Roman"/>
              </a:rPr>
              <a:t>Income Tax, Social Security  Contribution (part of the employees), Real </a:t>
            </a:r>
            <a:r>
              <a:rPr lang="pt-BR" sz="2000" dirty="0" smtClean="0">
                <a:solidFill>
                  <a:srgbClr val="000000"/>
                </a:solidFill>
                <a:latin typeface="Times New Roman"/>
              </a:rPr>
              <a:t>Estate </a:t>
            </a:r>
            <a:r>
              <a:rPr lang="pt-BR" sz="2000" dirty="0">
                <a:solidFill>
                  <a:srgbClr val="000000"/>
                </a:solidFill>
                <a:latin typeface="Times New Roman"/>
              </a:rPr>
              <a:t>Tax </a:t>
            </a:r>
            <a:r>
              <a:rPr lang="pt-BR" sz="2000" dirty="0" smtClean="0">
                <a:solidFill>
                  <a:srgbClr val="000000"/>
                </a:solidFill>
                <a:latin typeface="Times New Roman"/>
              </a:rPr>
              <a:t>and </a:t>
            </a:r>
            <a:r>
              <a:rPr lang="en-US" sz="2000" dirty="0">
                <a:solidFill>
                  <a:srgbClr val="000000"/>
                </a:solidFill>
                <a:latin typeface="Times New Roman"/>
              </a:rPr>
              <a:t>M</a:t>
            </a:r>
            <a:r>
              <a:rPr lang="en-US" sz="2000" dirty="0" smtClean="0">
                <a:solidFill>
                  <a:srgbClr val="000000"/>
                </a:solidFill>
                <a:latin typeface="Times New Roman"/>
              </a:rPr>
              <a:t>otor </a:t>
            </a:r>
            <a:r>
              <a:rPr lang="en-US" sz="2000" dirty="0">
                <a:solidFill>
                  <a:srgbClr val="000000"/>
                </a:solidFill>
                <a:latin typeface="Times New Roman"/>
              </a:rPr>
              <a:t>V</a:t>
            </a:r>
            <a:r>
              <a:rPr lang="en-US" sz="2000" dirty="0" smtClean="0">
                <a:solidFill>
                  <a:srgbClr val="000000"/>
                </a:solidFill>
                <a:latin typeface="Times New Roman"/>
              </a:rPr>
              <a:t>ehicle </a:t>
            </a:r>
            <a:r>
              <a:rPr lang="en-US" sz="2000" dirty="0">
                <a:solidFill>
                  <a:srgbClr val="000000"/>
                </a:solidFill>
                <a:latin typeface="Times New Roman"/>
              </a:rPr>
              <a:t>P</a:t>
            </a:r>
            <a:r>
              <a:rPr lang="en-US" sz="2000" dirty="0" smtClean="0">
                <a:solidFill>
                  <a:srgbClr val="000000"/>
                </a:solidFill>
                <a:latin typeface="Times New Roman"/>
              </a:rPr>
              <a:t>roperty </a:t>
            </a:r>
            <a:r>
              <a:rPr lang="en-US" sz="2000" dirty="0">
                <a:solidFill>
                  <a:srgbClr val="000000"/>
                </a:solidFill>
                <a:latin typeface="Times New Roman"/>
              </a:rPr>
              <a:t>T</a:t>
            </a:r>
            <a:r>
              <a:rPr lang="en-US" sz="2000" dirty="0" smtClean="0">
                <a:solidFill>
                  <a:srgbClr val="000000"/>
                </a:solidFill>
                <a:latin typeface="Times New Roman"/>
              </a:rPr>
              <a:t>ax</a:t>
            </a:r>
            <a:endParaRPr lang="en-US" sz="2000" dirty="0">
              <a:solidFill>
                <a:srgbClr val="000000"/>
              </a:solidFill>
              <a:latin typeface="Times New Roman"/>
            </a:endParaRPr>
          </a:p>
        </p:txBody>
      </p:sp>
    </p:spTree>
    <p:extLst>
      <p:ext uri="{BB962C8B-B14F-4D97-AF65-F5344CB8AC3E}">
        <p14:creationId xmlns:p14="http://schemas.microsoft.com/office/powerpoint/2010/main" val="391571581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987779" y="1622773"/>
            <a:ext cx="7253110" cy="4967111"/>
          </a:xfrm>
          <a:prstGeom prst="rect">
            <a:avLst/>
          </a:prstGeom>
          <a:noFill/>
          <a:ln>
            <a:noFill/>
          </a:ln>
        </p:spPr>
      </p:pic>
      <p:sp>
        <p:nvSpPr>
          <p:cNvPr id="3" name="Rectangle 2"/>
          <p:cNvSpPr/>
          <p:nvPr/>
        </p:nvSpPr>
        <p:spPr>
          <a:xfrm>
            <a:off x="677334" y="277168"/>
            <a:ext cx="7859888" cy="769441"/>
          </a:xfrm>
          <a:prstGeom prst="rect">
            <a:avLst/>
          </a:prstGeom>
        </p:spPr>
        <p:txBody>
          <a:bodyPr wrap="square">
            <a:spAutoFit/>
          </a:bodyPr>
          <a:lstStyle/>
          <a:p>
            <a:pPr algn="ctr"/>
            <a:r>
              <a:rPr lang="en-US" sz="2200" dirty="0" err="1">
                <a:latin typeface="Garamond"/>
                <a:cs typeface="Garamond"/>
              </a:rPr>
              <a:t>Behaviour</a:t>
            </a:r>
            <a:r>
              <a:rPr lang="en-US" sz="2200" dirty="0">
                <a:latin typeface="Garamond"/>
                <a:cs typeface="Garamond"/>
              </a:rPr>
              <a:t> of the </a:t>
            </a:r>
            <a:r>
              <a:rPr lang="en-US" sz="2200" dirty="0" err="1">
                <a:latin typeface="Garamond"/>
                <a:cs typeface="Garamond"/>
              </a:rPr>
              <a:t>Gini</a:t>
            </a:r>
            <a:r>
              <a:rPr lang="en-US" sz="2200" dirty="0">
                <a:latin typeface="Garamond"/>
                <a:cs typeface="Garamond"/>
              </a:rPr>
              <a:t> Index in the Total, Original, Initial, Disposable and Final Income, Brazil (2002–2003 and 2008–2009)</a:t>
            </a:r>
          </a:p>
        </p:txBody>
      </p:sp>
    </p:spTree>
    <p:extLst>
      <p:ext uri="{BB962C8B-B14F-4D97-AF65-F5344CB8AC3E}">
        <p14:creationId xmlns:p14="http://schemas.microsoft.com/office/powerpoint/2010/main" val="211215450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Minimum</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wage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6" name="Gráfico 5"/>
          <p:cNvGraphicFramePr/>
          <p:nvPr/>
        </p:nvGraphicFramePr>
        <p:xfrm>
          <a:off x="1115616" y="1916832"/>
          <a:ext cx="6978005"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7" name="CaixaDeTexto 6"/>
          <p:cNvSpPr txBox="1"/>
          <p:nvPr/>
        </p:nvSpPr>
        <p:spPr>
          <a:xfrm>
            <a:off x="6876256" y="5805264"/>
            <a:ext cx="1184940" cy="276999"/>
          </a:xfrm>
          <a:prstGeom prst="rect">
            <a:avLst/>
          </a:prstGeom>
          <a:noFill/>
        </p:spPr>
        <p:txBody>
          <a:bodyPr wrap="none" rtlCol="0">
            <a:spAutoFit/>
          </a:bodyPr>
          <a:lstStyle/>
          <a:p>
            <a:r>
              <a:rPr lang="pt-BR" sz="1200" dirty="0" smtClean="0">
                <a:latin typeface="Arial Narrow" pitchFamily="34" charset="0"/>
              </a:rPr>
              <a:t>Source: </a:t>
            </a:r>
            <a:r>
              <a:rPr lang="pt-BR" sz="1200" dirty="0" err="1" smtClean="0">
                <a:latin typeface="Arial Narrow" pitchFamily="34" charset="0"/>
              </a:rPr>
              <a:t>Ipeadata</a:t>
            </a:r>
            <a:r>
              <a:rPr lang="pt-BR" sz="1200" dirty="0" smtClean="0">
                <a:latin typeface="Arial Narrow" pitchFamily="34" charset="0"/>
              </a:rPr>
              <a:t>.</a:t>
            </a:r>
            <a:endParaRPr lang="pt-BR" sz="1200" dirty="0">
              <a:latin typeface="Arial Narrow" pitchFamily="34" charset="0"/>
            </a:endParaRPr>
          </a:p>
        </p:txBody>
      </p:sp>
      <p:sp>
        <p:nvSpPr>
          <p:cNvPr id="8" name="CaixaDeTexto 7"/>
          <p:cNvSpPr txBox="1"/>
          <p:nvPr/>
        </p:nvSpPr>
        <p:spPr>
          <a:xfrm>
            <a:off x="1115616" y="1618922"/>
            <a:ext cx="6768752" cy="369332"/>
          </a:xfrm>
          <a:prstGeom prst="rect">
            <a:avLst/>
          </a:prstGeom>
          <a:noFill/>
        </p:spPr>
        <p:txBody>
          <a:bodyPr wrap="square" rtlCol="0">
            <a:spAutoFit/>
          </a:bodyPr>
          <a:lstStyle/>
          <a:p>
            <a:pPr algn="ctr"/>
            <a:r>
              <a:rPr lang="pt-BR" b="1" dirty="0" err="1" smtClean="0">
                <a:latin typeface="Arial Narrow" pitchFamily="34" charset="0"/>
              </a:rPr>
              <a:t>Monthly</a:t>
            </a:r>
            <a:r>
              <a:rPr lang="pt-BR" b="1" dirty="0" smtClean="0">
                <a:latin typeface="Arial Narrow" pitchFamily="34" charset="0"/>
              </a:rPr>
              <a:t> </a:t>
            </a:r>
            <a:r>
              <a:rPr lang="pt-BR" b="1" dirty="0" err="1" smtClean="0">
                <a:latin typeface="Arial Narrow" pitchFamily="34" charset="0"/>
              </a:rPr>
              <a:t>minimum</a:t>
            </a:r>
            <a:r>
              <a:rPr lang="pt-BR" b="1" dirty="0" smtClean="0">
                <a:latin typeface="Arial Narrow" pitchFamily="34" charset="0"/>
              </a:rPr>
              <a:t> </a:t>
            </a:r>
            <a:r>
              <a:rPr lang="pt-BR" b="1" dirty="0" err="1" smtClean="0">
                <a:latin typeface="Arial Narrow" pitchFamily="34" charset="0"/>
              </a:rPr>
              <a:t>wage</a:t>
            </a:r>
            <a:r>
              <a:rPr lang="pt-BR" b="1" dirty="0" smtClean="0">
                <a:latin typeface="Arial Narrow" pitchFamily="34" charset="0"/>
              </a:rPr>
              <a:t> (US$ PPP) – 1985.01/2011.01</a:t>
            </a:r>
          </a:p>
        </p:txBody>
      </p:sp>
      <p:cxnSp>
        <p:nvCxnSpPr>
          <p:cNvPr id="9" name="Conector reto 8"/>
          <p:cNvCxnSpPr/>
          <p:nvPr/>
        </p:nvCxnSpPr>
        <p:spPr>
          <a:xfrm flipV="1">
            <a:off x="4211960" y="3645024"/>
            <a:ext cx="2376264" cy="792088"/>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Conector reto 17"/>
          <p:cNvCxnSpPr/>
          <p:nvPr/>
        </p:nvCxnSpPr>
        <p:spPr>
          <a:xfrm flipV="1">
            <a:off x="6588224" y="2492896"/>
            <a:ext cx="1368152" cy="1152128"/>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20" name="CaixaDeTexto 19"/>
          <p:cNvSpPr txBox="1"/>
          <p:nvPr/>
        </p:nvSpPr>
        <p:spPr>
          <a:xfrm>
            <a:off x="4932040" y="4293096"/>
            <a:ext cx="1146468" cy="553998"/>
          </a:xfrm>
          <a:prstGeom prst="rect">
            <a:avLst/>
          </a:prstGeom>
          <a:solidFill>
            <a:schemeClr val="bg1">
              <a:lumMod val="85000"/>
              <a:alpha val="50000"/>
            </a:schemeClr>
          </a:solidFill>
        </p:spPr>
        <p:txBody>
          <a:bodyPr wrap="none" rtlCol="0">
            <a:spAutoFit/>
          </a:bodyPr>
          <a:lstStyle/>
          <a:p>
            <a:pPr algn="ctr"/>
            <a:r>
              <a:rPr lang="pt-BR" sz="1500" dirty="0" smtClean="0">
                <a:solidFill>
                  <a:srgbClr val="C00000"/>
                </a:solidFill>
                <a:latin typeface="Arial Narrow" pitchFamily="34" charset="0"/>
              </a:rPr>
              <a:t>∆ 1995-2005:</a:t>
            </a:r>
          </a:p>
          <a:p>
            <a:pPr algn="ctr"/>
            <a:r>
              <a:rPr lang="pt-BR" sz="1500" dirty="0" smtClean="0">
                <a:solidFill>
                  <a:srgbClr val="C00000"/>
                </a:solidFill>
                <a:latin typeface="Arial Narrow" pitchFamily="34" charset="0"/>
              </a:rPr>
              <a:t>+7% per </a:t>
            </a:r>
            <a:r>
              <a:rPr lang="pt-BR" sz="1500" dirty="0" err="1" smtClean="0">
                <a:solidFill>
                  <a:srgbClr val="C00000"/>
                </a:solidFill>
                <a:latin typeface="Arial Narrow" pitchFamily="34" charset="0"/>
              </a:rPr>
              <a:t>year</a:t>
            </a:r>
            <a:endParaRPr lang="pt-BR" sz="1500" dirty="0">
              <a:solidFill>
                <a:srgbClr val="C00000"/>
              </a:solidFill>
              <a:latin typeface="Arial Narrow" pitchFamily="34" charset="0"/>
            </a:endParaRPr>
          </a:p>
        </p:txBody>
      </p:sp>
      <p:sp>
        <p:nvSpPr>
          <p:cNvPr id="21" name="CaixaDeTexto 20"/>
          <p:cNvSpPr txBox="1"/>
          <p:nvPr/>
        </p:nvSpPr>
        <p:spPr>
          <a:xfrm>
            <a:off x="6049704" y="2204864"/>
            <a:ext cx="1215397" cy="553998"/>
          </a:xfrm>
          <a:prstGeom prst="rect">
            <a:avLst/>
          </a:prstGeom>
          <a:solidFill>
            <a:schemeClr val="bg1">
              <a:lumMod val="85000"/>
              <a:alpha val="50000"/>
            </a:schemeClr>
          </a:solidFill>
        </p:spPr>
        <p:txBody>
          <a:bodyPr wrap="none" rtlCol="0">
            <a:spAutoFit/>
          </a:bodyPr>
          <a:lstStyle/>
          <a:p>
            <a:pPr algn="ctr"/>
            <a:r>
              <a:rPr lang="pt-BR" sz="1500" dirty="0" smtClean="0">
                <a:solidFill>
                  <a:srgbClr val="C00000"/>
                </a:solidFill>
                <a:latin typeface="Arial Narrow" pitchFamily="34" charset="0"/>
              </a:rPr>
              <a:t>∆ 2005-2011:</a:t>
            </a:r>
          </a:p>
          <a:p>
            <a:pPr algn="ctr"/>
            <a:r>
              <a:rPr lang="pt-BR" sz="1500" dirty="0" smtClean="0">
                <a:solidFill>
                  <a:srgbClr val="C00000"/>
                </a:solidFill>
                <a:latin typeface="Arial Narrow" pitchFamily="34" charset="0"/>
              </a:rPr>
              <a:t>+10% per </a:t>
            </a:r>
            <a:r>
              <a:rPr lang="pt-BR" sz="1500" dirty="0" err="1" smtClean="0">
                <a:solidFill>
                  <a:srgbClr val="C00000"/>
                </a:solidFill>
                <a:latin typeface="Arial Narrow" pitchFamily="34" charset="0"/>
              </a:rPr>
              <a:t>year</a:t>
            </a:r>
            <a:endParaRPr lang="pt-BR" sz="1500" dirty="0">
              <a:solidFill>
                <a:srgbClr val="C00000"/>
              </a:solidFill>
              <a:latin typeface="Arial Narrow" pitchFamily="34" charset="0"/>
            </a:endParaRPr>
          </a:p>
        </p:txBody>
      </p:sp>
    </p:spTree>
    <p:extLst>
      <p:ext uri="{BB962C8B-B14F-4D97-AF65-F5344CB8AC3E}">
        <p14:creationId xmlns:p14="http://schemas.microsoft.com/office/powerpoint/2010/main" val="18235691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down)">
                                      <p:cBhvr>
                                        <p:cTn id="15" dur="500"/>
                                        <p:tgtEl>
                                          <p:spTgt spid="1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down)">
                                      <p:cBhvr>
                                        <p:cTn id="1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Minimum</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wage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6" name="CaixaDeTexto 5"/>
          <p:cNvSpPr txBox="1"/>
          <p:nvPr/>
        </p:nvSpPr>
        <p:spPr>
          <a:xfrm>
            <a:off x="395536" y="1934830"/>
            <a:ext cx="8424936" cy="2862322"/>
          </a:xfrm>
          <a:prstGeom prst="rect">
            <a:avLst/>
          </a:prstGeom>
          <a:noFill/>
        </p:spPr>
        <p:txBody>
          <a:bodyPr wrap="square" rtlCol="0">
            <a:spAutoFit/>
          </a:bodyPr>
          <a:lstStyle/>
          <a:p>
            <a:r>
              <a:rPr lang="pt-BR" dirty="0" err="1" smtClean="0">
                <a:latin typeface="Arial Narrow" pitchFamily="34" charset="0"/>
              </a:rPr>
              <a:t>According</a:t>
            </a:r>
            <a:r>
              <a:rPr lang="pt-BR" dirty="0" smtClean="0">
                <a:latin typeface="Arial Narrow" pitchFamily="34" charset="0"/>
              </a:rPr>
              <a:t> to </a:t>
            </a:r>
            <a:r>
              <a:rPr lang="pt-BR" dirty="0" err="1" smtClean="0">
                <a:latin typeface="Arial Narrow" pitchFamily="34" charset="0"/>
              </a:rPr>
              <a:t>the</a:t>
            </a:r>
            <a:r>
              <a:rPr lang="pt-BR" dirty="0" smtClean="0">
                <a:latin typeface="Arial Narrow" pitchFamily="34" charset="0"/>
              </a:rPr>
              <a:t> PNAD, in 2009 </a:t>
            </a:r>
            <a:r>
              <a:rPr lang="pt-BR" b="1" dirty="0" smtClean="0">
                <a:latin typeface="Arial Narrow" pitchFamily="34" charset="0"/>
              </a:rPr>
              <a:t>9 </a:t>
            </a:r>
            <a:r>
              <a:rPr lang="pt-BR" b="1" dirty="0" err="1" smtClean="0">
                <a:latin typeface="Arial Narrow" pitchFamily="34" charset="0"/>
              </a:rPr>
              <a:t>million</a:t>
            </a:r>
            <a:r>
              <a:rPr lang="pt-BR" dirty="0" smtClean="0">
                <a:latin typeface="Arial Narrow" pitchFamily="34" charset="0"/>
              </a:rPr>
              <a:t> </a:t>
            </a:r>
            <a:r>
              <a:rPr lang="pt-BR" dirty="0" err="1" smtClean="0">
                <a:latin typeface="Arial Narrow" pitchFamily="34" charset="0"/>
              </a:rPr>
              <a:t>workers</a:t>
            </a:r>
            <a:r>
              <a:rPr lang="pt-BR" dirty="0" smtClean="0">
                <a:latin typeface="Arial Narrow" pitchFamily="34" charset="0"/>
              </a:rPr>
              <a:t> (</a:t>
            </a:r>
            <a:r>
              <a:rPr lang="pt-BR" dirty="0" err="1" smtClean="0">
                <a:latin typeface="Arial Narrow" pitchFamily="34" charset="0"/>
              </a:rPr>
              <a:t>mostly</a:t>
            </a:r>
            <a:r>
              <a:rPr lang="pt-BR" dirty="0" smtClean="0">
                <a:latin typeface="Arial Narrow" pitchFamily="34" charset="0"/>
              </a:rPr>
              <a:t> in </a:t>
            </a:r>
            <a:r>
              <a:rPr lang="pt-BR" dirty="0" err="1" smtClean="0">
                <a:latin typeface="Arial Narrow" pitchFamily="34" charset="0"/>
              </a:rPr>
              <a:t>the</a:t>
            </a:r>
            <a:r>
              <a:rPr lang="pt-BR" dirty="0" smtClean="0">
                <a:latin typeface="Arial Narrow" pitchFamily="34" charset="0"/>
              </a:rPr>
              <a:t> formal sector) </a:t>
            </a:r>
            <a:r>
              <a:rPr lang="pt-BR" dirty="0" err="1" smtClean="0">
                <a:latin typeface="Arial Narrow" pitchFamily="34" charset="0"/>
              </a:rPr>
              <a:t>received</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minimum</a:t>
            </a:r>
            <a:r>
              <a:rPr lang="pt-BR" dirty="0" smtClean="0">
                <a:latin typeface="Arial Narrow" pitchFamily="34" charset="0"/>
              </a:rPr>
              <a:t> </a:t>
            </a:r>
            <a:r>
              <a:rPr lang="pt-BR" dirty="0" err="1" smtClean="0">
                <a:latin typeface="Arial Narrow" pitchFamily="34" charset="0"/>
              </a:rPr>
              <a:t>wage</a:t>
            </a:r>
            <a:r>
              <a:rPr lang="pt-BR" dirty="0" smtClean="0">
                <a:latin typeface="Arial Narrow" pitchFamily="34" charset="0"/>
              </a:rPr>
              <a:t> as </a:t>
            </a:r>
            <a:r>
              <a:rPr lang="pt-BR" dirty="0" err="1" smtClean="0">
                <a:latin typeface="Arial Narrow" pitchFamily="34" charset="0"/>
              </a:rPr>
              <a:t>remuneration</a:t>
            </a:r>
            <a:r>
              <a:rPr lang="pt-BR" dirty="0" smtClean="0">
                <a:latin typeface="Arial Narrow" pitchFamily="34" charset="0"/>
              </a:rPr>
              <a:t>, </a:t>
            </a:r>
            <a:r>
              <a:rPr lang="pt-BR" dirty="0" err="1" smtClean="0">
                <a:latin typeface="Arial Narrow" pitchFamily="34" charset="0"/>
              </a:rPr>
              <a:t>which</a:t>
            </a:r>
            <a:r>
              <a:rPr lang="pt-BR" dirty="0" smtClean="0">
                <a:latin typeface="Arial Narrow" pitchFamily="34" charset="0"/>
              </a:rPr>
              <a:t> </a:t>
            </a:r>
            <a:r>
              <a:rPr lang="pt-BR" dirty="0" err="1" smtClean="0">
                <a:latin typeface="Arial Narrow" pitchFamily="34" charset="0"/>
              </a:rPr>
              <a:t>corresponds</a:t>
            </a:r>
            <a:r>
              <a:rPr lang="pt-BR" dirty="0" smtClean="0">
                <a:latin typeface="Arial Narrow" pitchFamily="34" charset="0"/>
              </a:rPr>
              <a:t> to </a:t>
            </a:r>
            <a:r>
              <a:rPr lang="pt-BR" dirty="0" err="1" smtClean="0">
                <a:latin typeface="Arial Narrow" pitchFamily="34" charset="0"/>
              </a:rPr>
              <a:t>roughly</a:t>
            </a:r>
            <a:r>
              <a:rPr lang="pt-BR" dirty="0" smtClean="0">
                <a:latin typeface="Arial Narrow" pitchFamily="34" charset="0"/>
              </a:rPr>
              <a:t> </a:t>
            </a:r>
            <a:r>
              <a:rPr lang="pt-BR" b="1" dirty="0" smtClean="0">
                <a:latin typeface="Arial Narrow" pitchFamily="34" charset="0"/>
              </a:rPr>
              <a:t>11%</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labour</a:t>
            </a:r>
            <a:r>
              <a:rPr lang="pt-BR" dirty="0" smtClean="0">
                <a:latin typeface="Arial Narrow" pitchFamily="34" charset="0"/>
              </a:rPr>
              <a:t> force. </a:t>
            </a:r>
          </a:p>
          <a:p>
            <a:endParaRPr lang="pt-BR" dirty="0" smtClean="0">
              <a:latin typeface="Arial Narrow" pitchFamily="34" charset="0"/>
            </a:endParaRPr>
          </a:p>
          <a:p>
            <a:r>
              <a:rPr lang="pt-BR" dirty="0" err="1" smtClean="0">
                <a:latin typeface="Arial Narrow" pitchFamily="34" charset="0"/>
              </a:rPr>
              <a:t>On</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other</a:t>
            </a:r>
            <a:r>
              <a:rPr lang="pt-BR" dirty="0" smtClean="0">
                <a:latin typeface="Arial Narrow" pitchFamily="34" charset="0"/>
              </a:rPr>
              <a:t> </a:t>
            </a:r>
            <a:r>
              <a:rPr lang="pt-BR" dirty="0" err="1" smtClean="0">
                <a:latin typeface="Arial Narrow" pitchFamily="34" charset="0"/>
              </a:rPr>
              <a:t>hand</a:t>
            </a:r>
            <a:r>
              <a:rPr lang="pt-BR" dirty="0" smtClean="0">
                <a:latin typeface="Arial Narrow" pitchFamily="34" charset="0"/>
              </a:rPr>
              <a:t>, </a:t>
            </a:r>
            <a:r>
              <a:rPr lang="pt-BR" dirty="0" err="1" smtClean="0">
                <a:latin typeface="Arial Narrow" pitchFamily="34" charset="0"/>
              </a:rPr>
              <a:t>almost</a:t>
            </a:r>
            <a:r>
              <a:rPr lang="pt-BR" dirty="0" smtClean="0">
                <a:latin typeface="Arial Narrow" pitchFamily="34" charset="0"/>
              </a:rPr>
              <a:t> </a:t>
            </a:r>
            <a:r>
              <a:rPr lang="pt-BR" b="1" dirty="0" smtClean="0">
                <a:latin typeface="Arial Narrow" pitchFamily="34" charset="0"/>
              </a:rPr>
              <a:t>60%</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pensioners</a:t>
            </a:r>
            <a:r>
              <a:rPr lang="pt-BR" dirty="0" smtClean="0">
                <a:latin typeface="Arial Narrow" pitchFamily="34" charset="0"/>
              </a:rPr>
              <a:t> </a:t>
            </a:r>
            <a:r>
              <a:rPr lang="pt-BR" dirty="0" err="1" smtClean="0">
                <a:latin typeface="Arial Narrow" pitchFamily="34" charset="0"/>
              </a:rPr>
              <a:t>had</a:t>
            </a:r>
            <a:r>
              <a:rPr lang="pt-BR" dirty="0" smtClean="0">
                <a:latin typeface="Arial Narrow" pitchFamily="34" charset="0"/>
              </a:rPr>
              <a:t> </a:t>
            </a:r>
            <a:r>
              <a:rPr lang="pt-BR" dirty="0" err="1" smtClean="0">
                <a:latin typeface="Arial Narrow" pitchFamily="34" charset="0"/>
              </a:rPr>
              <a:t>benefits</a:t>
            </a:r>
            <a:r>
              <a:rPr lang="pt-BR" dirty="0" smtClean="0">
                <a:latin typeface="Arial Narrow" pitchFamily="34" charset="0"/>
              </a:rPr>
              <a:t> </a:t>
            </a:r>
            <a:r>
              <a:rPr lang="pt-BR" dirty="0" err="1" smtClean="0">
                <a:latin typeface="Arial Narrow" pitchFamily="34" charset="0"/>
              </a:rPr>
              <a:t>equal</a:t>
            </a:r>
            <a:r>
              <a:rPr lang="pt-BR" dirty="0" smtClean="0">
                <a:latin typeface="Arial Narrow" pitchFamily="34" charset="0"/>
              </a:rPr>
              <a:t> to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minimum</a:t>
            </a:r>
            <a:r>
              <a:rPr lang="pt-BR" dirty="0" smtClean="0">
                <a:latin typeface="Arial Narrow" pitchFamily="34" charset="0"/>
              </a:rPr>
              <a:t> </a:t>
            </a:r>
            <a:r>
              <a:rPr lang="pt-BR" dirty="0" err="1" smtClean="0">
                <a:latin typeface="Arial Narrow" pitchFamily="34" charset="0"/>
              </a:rPr>
              <a:t>wage</a:t>
            </a:r>
            <a:r>
              <a:rPr lang="pt-BR" dirty="0" smtClean="0">
                <a:latin typeface="Arial Narrow" pitchFamily="34" charset="0"/>
              </a:rPr>
              <a:t> – more </a:t>
            </a:r>
            <a:r>
              <a:rPr lang="pt-BR" dirty="0" err="1" smtClean="0">
                <a:latin typeface="Arial Narrow" pitchFamily="34" charset="0"/>
              </a:rPr>
              <a:t>than</a:t>
            </a:r>
            <a:r>
              <a:rPr lang="pt-BR" dirty="0" smtClean="0">
                <a:latin typeface="Arial Narrow" pitchFamily="34" charset="0"/>
              </a:rPr>
              <a:t> </a:t>
            </a:r>
            <a:r>
              <a:rPr lang="pt-BR" b="1" dirty="0" smtClean="0">
                <a:latin typeface="Arial Narrow" pitchFamily="34" charset="0"/>
              </a:rPr>
              <a:t>13 </a:t>
            </a:r>
            <a:r>
              <a:rPr lang="pt-BR" b="1" dirty="0" err="1" smtClean="0">
                <a:latin typeface="Arial Narrow" pitchFamily="34" charset="0"/>
              </a:rPr>
              <a:t>million</a:t>
            </a:r>
            <a:r>
              <a:rPr lang="pt-BR" dirty="0" smtClean="0">
                <a:latin typeface="Arial Narrow" pitchFamily="34" charset="0"/>
              </a:rPr>
              <a:t> </a:t>
            </a:r>
            <a:r>
              <a:rPr lang="pt-BR" dirty="0" err="1" smtClean="0">
                <a:latin typeface="Arial Narrow" pitchFamily="34" charset="0"/>
              </a:rPr>
              <a:t>people</a:t>
            </a:r>
            <a:r>
              <a:rPr lang="pt-BR" dirty="0" smtClean="0">
                <a:latin typeface="Arial Narrow" pitchFamily="34" charset="0"/>
              </a:rPr>
              <a:t>. </a:t>
            </a:r>
            <a:r>
              <a:rPr lang="pt-BR" dirty="0" err="1" smtClean="0">
                <a:latin typeface="Arial Narrow" pitchFamily="34" charset="0"/>
              </a:rPr>
              <a:t>These</a:t>
            </a:r>
            <a:r>
              <a:rPr lang="pt-BR" dirty="0" smtClean="0">
                <a:latin typeface="Arial Narrow" pitchFamily="34" charset="0"/>
              </a:rPr>
              <a:t> </a:t>
            </a:r>
            <a:r>
              <a:rPr lang="pt-BR" dirty="0" err="1" smtClean="0">
                <a:latin typeface="Arial Narrow" pitchFamily="34" charset="0"/>
              </a:rPr>
              <a:t>benefits</a:t>
            </a:r>
            <a:r>
              <a:rPr lang="pt-BR" dirty="0" smtClean="0">
                <a:latin typeface="Arial Narrow" pitchFamily="34" charset="0"/>
              </a:rPr>
              <a:t> are </a:t>
            </a:r>
            <a:r>
              <a:rPr lang="pt-BR" dirty="0" err="1" smtClean="0">
                <a:latin typeface="Arial Narrow" pitchFamily="34" charset="0"/>
              </a:rPr>
              <a:t>heavily</a:t>
            </a:r>
            <a:r>
              <a:rPr lang="pt-BR" dirty="0" smtClean="0">
                <a:latin typeface="Arial Narrow" pitchFamily="34" charset="0"/>
              </a:rPr>
              <a:t> </a:t>
            </a:r>
            <a:r>
              <a:rPr lang="pt-BR" dirty="0" err="1" smtClean="0">
                <a:latin typeface="Arial Narrow" pitchFamily="34" charset="0"/>
              </a:rPr>
              <a:t>subsidized</a:t>
            </a:r>
            <a:r>
              <a:rPr lang="pt-BR" dirty="0" smtClean="0">
                <a:latin typeface="Arial Narrow" pitchFamily="34" charset="0"/>
              </a:rPr>
              <a:t> </a:t>
            </a:r>
            <a:r>
              <a:rPr lang="pt-BR" dirty="0" err="1" smtClean="0">
                <a:latin typeface="Arial Narrow" pitchFamily="34" charset="0"/>
              </a:rPr>
              <a:t>by</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federal </a:t>
            </a:r>
            <a:r>
              <a:rPr lang="pt-BR" dirty="0" err="1" smtClean="0">
                <a:latin typeface="Arial Narrow" pitchFamily="34" charset="0"/>
              </a:rPr>
              <a:t>government</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profoundly</a:t>
            </a:r>
            <a:r>
              <a:rPr lang="pt-BR" dirty="0" smtClean="0">
                <a:latin typeface="Arial Narrow" pitchFamily="34" charset="0"/>
              </a:rPr>
              <a:t> </a:t>
            </a:r>
            <a:r>
              <a:rPr lang="pt-BR" dirty="0" err="1" smtClean="0">
                <a:latin typeface="Arial Narrow" pitchFamily="34" charset="0"/>
              </a:rPr>
              <a:t>redistributive</a:t>
            </a:r>
            <a:r>
              <a:rPr lang="pt-BR" dirty="0" smtClean="0">
                <a:latin typeface="Arial Narrow" pitchFamily="34" charset="0"/>
              </a:rPr>
              <a:t>, </a:t>
            </a:r>
            <a:r>
              <a:rPr lang="pt-BR" dirty="0" err="1" smtClean="0">
                <a:latin typeface="Arial Narrow" pitchFamily="34" charset="0"/>
              </a:rPr>
              <a:t>though</a:t>
            </a:r>
            <a:r>
              <a:rPr lang="pt-BR" dirty="0" smtClean="0">
                <a:latin typeface="Arial Narrow" pitchFamily="34" charset="0"/>
              </a:rPr>
              <a:t> </a:t>
            </a:r>
            <a:r>
              <a:rPr lang="pt-BR" dirty="0" err="1" smtClean="0">
                <a:latin typeface="Arial Narrow" pitchFamily="34" charset="0"/>
              </a:rPr>
              <a:t>expensive</a:t>
            </a:r>
            <a:r>
              <a:rPr lang="pt-BR" dirty="0" smtClean="0">
                <a:latin typeface="Arial Narrow" pitchFamily="34" charset="0"/>
              </a:rPr>
              <a:t>. </a:t>
            </a:r>
          </a:p>
          <a:p>
            <a:endParaRPr lang="pt-BR" dirty="0" smtClean="0">
              <a:latin typeface="Arial Narrow" pitchFamily="34" charset="0"/>
            </a:endParaRPr>
          </a:p>
          <a:p>
            <a:r>
              <a:rPr lang="pt-BR" dirty="0" err="1" smtClean="0">
                <a:latin typeface="Arial Narrow" pitchFamily="34" charset="0"/>
              </a:rPr>
              <a:t>Additionally</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social </a:t>
            </a:r>
            <a:r>
              <a:rPr lang="pt-BR" dirty="0" err="1" smtClean="0">
                <a:latin typeface="Arial Narrow" pitchFamily="34" charset="0"/>
              </a:rPr>
              <a:t>assistance</a:t>
            </a:r>
            <a:r>
              <a:rPr lang="pt-BR" dirty="0" smtClean="0">
                <a:latin typeface="Arial Narrow" pitchFamily="34" charset="0"/>
              </a:rPr>
              <a:t> </a:t>
            </a:r>
            <a:r>
              <a:rPr lang="pt-BR" dirty="0" err="1" smtClean="0">
                <a:latin typeface="Arial Narrow" pitchFamily="34" charset="0"/>
              </a:rPr>
              <a:t>benefit</a:t>
            </a:r>
            <a:r>
              <a:rPr lang="pt-BR" dirty="0" smtClean="0">
                <a:latin typeface="Arial Narrow" pitchFamily="34" charset="0"/>
              </a:rPr>
              <a:t> to </a:t>
            </a:r>
            <a:r>
              <a:rPr lang="pt-BR" dirty="0" err="1" smtClean="0">
                <a:latin typeface="Arial Narrow" pitchFamily="34" charset="0"/>
              </a:rPr>
              <a:t>poor</a:t>
            </a:r>
            <a:r>
              <a:rPr lang="pt-BR" dirty="0" smtClean="0">
                <a:latin typeface="Arial Narrow" pitchFamily="34" charset="0"/>
              </a:rPr>
              <a:t> </a:t>
            </a:r>
            <a:r>
              <a:rPr lang="pt-BR" dirty="0" err="1" smtClean="0">
                <a:latin typeface="Arial Narrow" pitchFamily="34" charset="0"/>
              </a:rPr>
              <a:t>people</a:t>
            </a:r>
            <a:r>
              <a:rPr lang="pt-BR" dirty="0" smtClean="0">
                <a:latin typeface="Arial Narrow" pitchFamily="34" charset="0"/>
              </a:rPr>
              <a:t> over 65 </a:t>
            </a:r>
            <a:r>
              <a:rPr lang="pt-BR" dirty="0" err="1" smtClean="0">
                <a:latin typeface="Arial Narrow" pitchFamily="34" charset="0"/>
              </a:rPr>
              <a:t>or</a:t>
            </a:r>
            <a:r>
              <a:rPr lang="pt-BR" dirty="0" smtClean="0">
                <a:latin typeface="Arial Narrow" pitchFamily="34" charset="0"/>
              </a:rPr>
              <a:t> </a:t>
            </a:r>
            <a:r>
              <a:rPr lang="pt-BR" dirty="0" err="1" smtClean="0">
                <a:latin typeface="Arial Narrow" pitchFamily="34" charset="0"/>
              </a:rPr>
              <a:t>with</a:t>
            </a:r>
            <a:r>
              <a:rPr lang="pt-BR" dirty="0" smtClean="0">
                <a:latin typeface="Arial Narrow" pitchFamily="34" charset="0"/>
              </a:rPr>
              <a:t> a </a:t>
            </a:r>
            <a:r>
              <a:rPr lang="pt-BR" dirty="0" err="1" smtClean="0">
                <a:latin typeface="Arial Narrow" pitchFamily="34" charset="0"/>
              </a:rPr>
              <a:t>disability</a:t>
            </a:r>
            <a:r>
              <a:rPr lang="pt-BR" dirty="0" smtClean="0">
                <a:latin typeface="Arial Narrow" pitchFamily="34" charset="0"/>
              </a:rPr>
              <a:t> (BPC) </a:t>
            </a:r>
            <a:r>
              <a:rPr lang="pt-BR" dirty="0" err="1" smtClean="0">
                <a:latin typeface="Arial Narrow" pitchFamily="34" charset="0"/>
              </a:rPr>
              <a:t>also</a:t>
            </a:r>
            <a:r>
              <a:rPr lang="pt-BR" dirty="0" smtClean="0">
                <a:latin typeface="Arial Narrow" pitchFamily="34" charset="0"/>
              </a:rPr>
              <a:t> </a:t>
            </a:r>
            <a:r>
              <a:rPr lang="pt-BR" dirty="0" err="1" smtClean="0">
                <a:latin typeface="Arial Narrow" pitchFamily="34" charset="0"/>
              </a:rPr>
              <a:t>paid</a:t>
            </a:r>
            <a:r>
              <a:rPr lang="pt-BR" dirty="0" smtClean="0">
                <a:latin typeface="Arial Narrow" pitchFamily="34" charset="0"/>
              </a:rPr>
              <a:t> a </a:t>
            </a:r>
            <a:r>
              <a:rPr lang="pt-BR" dirty="0" err="1" smtClean="0">
                <a:latin typeface="Arial Narrow" pitchFamily="34" charset="0"/>
              </a:rPr>
              <a:t>minimum</a:t>
            </a:r>
            <a:r>
              <a:rPr lang="pt-BR" dirty="0" smtClean="0">
                <a:latin typeface="Arial Narrow" pitchFamily="34" charset="0"/>
              </a:rPr>
              <a:t> </a:t>
            </a:r>
            <a:r>
              <a:rPr lang="pt-BR" dirty="0" err="1" smtClean="0">
                <a:latin typeface="Arial Narrow" pitchFamily="34" charset="0"/>
              </a:rPr>
              <a:t>wage</a:t>
            </a:r>
            <a:r>
              <a:rPr lang="pt-BR" dirty="0" smtClean="0">
                <a:latin typeface="Arial Narrow" pitchFamily="34" charset="0"/>
              </a:rPr>
              <a:t> to </a:t>
            </a:r>
            <a:r>
              <a:rPr lang="pt-BR" b="1" dirty="0" smtClean="0">
                <a:latin typeface="Arial Narrow" pitchFamily="34" charset="0"/>
              </a:rPr>
              <a:t>1.5 </a:t>
            </a:r>
            <a:r>
              <a:rPr lang="pt-BR" b="1" dirty="0" err="1" smtClean="0">
                <a:latin typeface="Arial Narrow" pitchFamily="34" charset="0"/>
              </a:rPr>
              <a:t>million</a:t>
            </a:r>
            <a:r>
              <a:rPr lang="pt-BR" b="1" dirty="0" smtClean="0">
                <a:latin typeface="Arial Narrow" pitchFamily="34" charset="0"/>
              </a:rPr>
              <a:t>* </a:t>
            </a:r>
            <a:r>
              <a:rPr lang="pt-BR" dirty="0" err="1" smtClean="0">
                <a:latin typeface="Arial Narrow" pitchFamily="34" charset="0"/>
              </a:rPr>
              <a:t>people</a:t>
            </a:r>
            <a:r>
              <a:rPr lang="pt-BR" dirty="0" smtClean="0">
                <a:latin typeface="Arial Narrow" pitchFamily="34" charset="0"/>
              </a:rPr>
              <a:t>. </a:t>
            </a:r>
          </a:p>
          <a:p>
            <a:endParaRPr lang="pt-BR" dirty="0" smtClean="0">
              <a:latin typeface="Arial Narrow" pitchFamily="34" charset="0"/>
            </a:endParaRPr>
          </a:p>
        </p:txBody>
      </p:sp>
    </p:spTree>
    <p:extLst>
      <p:ext uri="{BB962C8B-B14F-4D97-AF65-F5344CB8AC3E}">
        <p14:creationId xmlns:p14="http://schemas.microsoft.com/office/powerpoint/2010/main" val="350036797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Social </a:t>
            </a:r>
            <a:r>
              <a:rPr lang="pt-BR" sz="4900" dirty="0" err="1" smtClean="0">
                <a:latin typeface="Arial Narrow" pitchFamily="34" charset="0"/>
                <a:ea typeface="+mj-ea"/>
                <a:cs typeface="+mj-cs"/>
              </a:rPr>
              <a:t>Security</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5" name="CaixaDeTexto 4"/>
          <p:cNvSpPr txBox="1"/>
          <p:nvPr/>
        </p:nvSpPr>
        <p:spPr>
          <a:xfrm>
            <a:off x="395536" y="1845979"/>
            <a:ext cx="8424936" cy="4247317"/>
          </a:xfrm>
          <a:prstGeom prst="rect">
            <a:avLst/>
          </a:prstGeom>
          <a:noFill/>
        </p:spPr>
        <p:txBody>
          <a:bodyPr wrap="square" rtlCol="0">
            <a:spAutoFit/>
          </a:bodyPr>
          <a:lstStyle/>
          <a:p>
            <a:r>
              <a:rPr lang="en-US" dirty="0" smtClean="0">
                <a:latin typeface="Arial Narrow" pitchFamily="34" charset="0"/>
              </a:rPr>
              <a:t>Social Security dates back to the late 19th Century industry-specific Funds for Retirement and Pensions which were progressively unified under a framework inspired by the </a:t>
            </a:r>
            <a:r>
              <a:rPr lang="en-US" dirty="0" err="1" smtClean="0">
                <a:latin typeface="Arial Narrow" pitchFamily="34" charset="0"/>
              </a:rPr>
              <a:t>Bismarckian</a:t>
            </a:r>
            <a:r>
              <a:rPr lang="en-US" dirty="0" smtClean="0">
                <a:latin typeface="Arial Narrow" pitchFamily="34" charset="0"/>
              </a:rPr>
              <a:t> German model. It became fully state-run in the 1960s and only after the 1988 Constitution it became entirely separate from the health care system.</a:t>
            </a:r>
          </a:p>
          <a:p>
            <a:endParaRPr lang="en-US" dirty="0" smtClean="0">
              <a:latin typeface="Arial Narrow" pitchFamily="34" charset="0"/>
            </a:endParaRPr>
          </a:p>
          <a:p>
            <a:r>
              <a:rPr lang="en-US" dirty="0" smtClean="0">
                <a:latin typeface="Arial Narrow" pitchFamily="34" charset="0"/>
              </a:rPr>
              <a:t>To this day it has at least two main branches – one for private sector workers and one for civil servants. As a mandatory and contributory system that benefits mostly formal workers, it has traditionally left out a considerable proportion of the Brazilian population. </a:t>
            </a:r>
          </a:p>
          <a:p>
            <a:endParaRPr lang="en-US" dirty="0" smtClean="0">
              <a:latin typeface="Arial Narrow" pitchFamily="34" charset="0"/>
            </a:endParaRPr>
          </a:p>
          <a:p>
            <a:r>
              <a:rPr lang="en-US" dirty="0" smtClean="0">
                <a:latin typeface="Arial Narrow" pitchFamily="34" charset="0"/>
              </a:rPr>
              <a:t>Since the 1988 Constitution, however, it has been expanded considerably – for instance, the so-called “Rural Social Security”, which is almost non-contributory as it encompasses mostly small farmers and poor rural workers, went from </a:t>
            </a:r>
            <a:r>
              <a:rPr lang="en-US" b="1" dirty="0" smtClean="0">
                <a:latin typeface="Arial Narrow" pitchFamily="34" charset="0"/>
              </a:rPr>
              <a:t>4 million</a:t>
            </a:r>
            <a:r>
              <a:rPr lang="en-US" dirty="0" smtClean="0">
                <a:latin typeface="Arial Narrow" pitchFamily="34" charset="0"/>
              </a:rPr>
              <a:t> monthly benefits in 1991 to </a:t>
            </a:r>
            <a:r>
              <a:rPr lang="en-US" b="1" dirty="0" smtClean="0">
                <a:latin typeface="Arial Narrow" pitchFamily="34" charset="0"/>
              </a:rPr>
              <a:t>7 million</a:t>
            </a:r>
            <a:r>
              <a:rPr lang="en-US" dirty="0" smtClean="0">
                <a:latin typeface="Arial Narrow" pitchFamily="34" charset="0"/>
              </a:rPr>
              <a:t> in 2003, a 75% increase in just 12 years. This development helped in reducing income inequality and poverty in rural areas. More recently, the rapid creation of formal jobs has been another key factor in enlarging the reach of the Social Security. </a:t>
            </a:r>
            <a:endParaRPr lang="pt-BR" dirty="0" smtClean="0">
              <a:latin typeface="Arial Narrow" pitchFamily="34" charset="0"/>
            </a:endParaRPr>
          </a:p>
        </p:txBody>
      </p:sp>
    </p:spTree>
    <p:extLst>
      <p:ext uri="{BB962C8B-B14F-4D97-AF65-F5344CB8AC3E}">
        <p14:creationId xmlns:p14="http://schemas.microsoft.com/office/powerpoint/2010/main" val="199707641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Social </a:t>
            </a:r>
            <a:r>
              <a:rPr lang="pt-BR" sz="4900" dirty="0" err="1" smtClean="0">
                <a:latin typeface="Arial Narrow" pitchFamily="34" charset="0"/>
                <a:ea typeface="+mj-ea"/>
                <a:cs typeface="+mj-cs"/>
              </a:rPr>
              <a:t>Security</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5" name="CaixaDeTexto 4"/>
          <p:cNvSpPr txBox="1"/>
          <p:nvPr/>
        </p:nvSpPr>
        <p:spPr>
          <a:xfrm>
            <a:off x="395536" y="1484784"/>
            <a:ext cx="8424936" cy="5632311"/>
          </a:xfrm>
          <a:prstGeom prst="rect">
            <a:avLst/>
          </a:prstGeom>
          <a:noFill/>
        </p:spPr>
        <p:txBody>
          <a:bodyPr wrap="square" rtlCol="0">
            <a:spAutoFit/>
          </a:bodyPr>
          <a:lstStyle/>
          <a:p>
            <a:r>
              <a:rPr lang="en-US" dirty="0" smtClean="0">
                <a:latin typeface="Arial Narrow" pitchFamily="34" charset="0"/>
              </a:rPr>
              <a:t>The widening coverage coupled with the minimum benefits being tied to the minimum wage have turned the Brazilian Social Security into an useful tool to combat poverty among the elderly. </a:t>
            </a:r>
          </a:p>
          <a:p>
            <a:r>
              <a:rPr lang="en-US" dirty="0" smtClean="0">
                <a:latin typeface="Arial Narrow" pitchFamily="34" charset="0"/>
              </a:rPr>
              <a:t>In 2009, about </a:t>
            </a:r>
            <a:r>
              <a:rPr lang="en-US" b="1" dirty="0" smtClean="0">
                <a:latin typeface="Arial Narrow" pitchFamily="34" charset="0"/>
              </a:rPr>
              <a:t>90%</a:t>
            </a:r>
            <a:r>
              <a:rPr lang="en-US" dirty="0" smtClean="0">
                <a:latin typeface="Arial Narrow" pitchFamily="34" charset="0"/>
              </a:rPr>
              <a:t> of the population over 65 received a Social Security benefit and poverty levels were below </a:t>
            </a:r>
            <a:r>
              <a:rPr lang="en-US" b="1" dirty="0" smtClean="0">
                <a:latin typeface="Arial Narrow" pitchFamily="34" charset="0"/>
              </a:rPr>
              <a:t>1%</a:t>
            </a:r>
            <a:r>
              <a:rPr lang="en-US" dirty="0" smtClean="0">
                <a:latin typeface="Arial Narrow" pitchFamily="34" charset="0"/>
              </a:rPr>
              <a:t> for this group (</a:t>
            </a:r>
            <a:r>
              <a:rPr lang="en-US" dirty="0" err="1" smtClean="0">
                <a:latin typeface="Arial Narrow" pitchFamily="34" charset="0"/>
              </a:rPr>
              <a:t>vs</a:t>
            </a:r>
            <a:r>
              <a:rPr lang="en-US" dirty="0" smtClean="0">
                <a:latin typeface="Arial Narrow" pitchFamily="34" charset="0"/>
              </a:rPr>
              <a:t> </a:t>
            </a:r>
            <a:r>
              <a:rPr lang="en-US" b="1" dirty="0" smtClean="0">
                <a:latin typeface="Arial Narrow" pitchFamily="34" charset="0"/>
              </a:rPr>
              <a:t>~8%</a:t>
            </a:r>
            <a:r>
              <a:rPr lang="en-US" dirty="0" smtClean="0">
                <a:latin typeface="Arial Narrow" pitchFamily="34" charset="0"/>
              </a:rPr>
              <a:t> among children 15 or younger).</a:t>
            </a:r>
          </a:p>
          <a:p>
            <a:endParaRPr lang="en-US" dirty="0" smtClean="0">
              <a:latin typeface="Arial Narrow" pitchFamily="34" charset="0"/>
            </a:endParaRPr>
          </a:p>
          <a:p>
            <a:r>
              <a:rPr lang="en-US" dirty="0" smtClean="0">
                <a:latin typeface="Arial Narrow" pitchFamily="34" charset="0"/>
              </a:rPr>
              <a:t>The flipside of this system is that it runs significant deficits annually – about </a:t>
            </a:r>
            <a:r>
              <a:rPr lang="en-US" b="1" dirty="0" smtClean="0">
                <a:latin typeface="Arial Narrow" pitchFamily="34" charset="0"/>
              </a:rPr>
              <a:t>1.3%</a:t>
            </a:r>
            <a:r>
              <a:rPr lang="en-US" dirty="0" smtClean="0">
                <a:latin typeface="Arial Narrow" pitchFamily="34" charset="0"/>
              </a:rPr>
              <a:t> of GDP for the Private Sector and </a:t>
            </a:r>
            <a:r>
              <a:rPr lang="en-US" b="1" dirty="0" smtClean="0">
                <a:latin typeface="Arial Narrow" pitchFamily="34" charset="0"/>
              </a:rPr>
              <a:t>2%</a:t>
            </a:r>
            <a:r>
              <a:rPr lang="en-US" dirty="0" smtClean="0">
                <a:latin typeface="Arial Narrow" pitchFamily="34" charset="0"/>
              </a:rPr>
              <a:t> for the Civil Servants’ Social Security. This and the general ageing of the population has put the Social Security under scrutiny, with recent reforms trying to limit expenses by tightening the retirement conditions. </a:t>
            </a:r>
          </a:p>
          <a:p>
            <a:endParaRPr lang="en-US" dirty="0" smtClean="0">
              <a:latin typeface="Arial Narrow" pitchFamily="34" charset="0"/>
            </a:endParaRPr>
          </a:p>
          <a:p>
            <a:r>
              <a:rPr lang="en-US" dirty="0" smtClean="0">
                <a:latin typeface="Arial Narrow" pitchFamily="34" charset="0"/>
              </a:rPr>
              <a:t>The deficits are not a particularly worrisome issue for the Private Sector Social Security, as those can be partially swayed if the recent trend of formalization continues. Also, the benefits paid are generally progressive and very important when it comes to alleviating poverty among the elderly. </a:t>
            </a:r>
          </a:p>
          <a:p>
            <a:endParaRPr lang="en-US" dirty="0" smtClean="0">
              <a:latin typeface="Arial Narrow" pitchFamily="34" charset="0"/>
            </a:endParaRPr>
          </a:p>
          <a:p>
            <a:r>
              <a:rPr lang="en-US" dirty="0" smtClean="0">
                <a:latin typeface="Arial Narrow" pitchFamily="34" charset="0"/>
              </a:rPr>
              <a:t>On the other hand, the Civil Servants’ Social Security covers just a tiny fraction of the population and its large paychecks actually contribute to increase income inequality. Therefore, those deficits are far more troublesome. It is still too early to assess the impact of the 2003 reform, but preliminary evaluations suggest it may have </a:t>
            </a:r>
            <a:r>
              <a:rPr lang="en-US" smtClean="0">
                <a:latin typeface="Arial Narrow" pitchFamily="34" charset="0"/>
              </a:rPr>
              <a:t>far-reaching consequences.</a:t>
            </a:r>
            <a:endParaRPr lang="en-US" dirty="0" smtClean="0">
              <a:latin typeface="Arial Narrow" pitchFamily="34" charset="0"/>
            </a:endParaRPr>
          </a:p>
          <a:p>
            <a:endParaRPr lang="en-US" dirty="0" smtClean="0">
              <a:latin typeface="Arial Narrow" pitchFamily="34" charset="0"/>
            </a:endParaRPr>
          </a:p>
          <a:p>
            <a:endParaRPr lang="pt-BR" dirty="0" smtClean="0">
              <a:latin typeface="Arial Narrow" pitchFamily="34" charset="0"/>
            </a:endParaRPr>
          </a:p>
        </p:txBody>
      </p:sp>
    </p:spTree>
    <p:extLst>
      <p:ext uri="{BB962C8B-B14F-4D97-AF65-F5344CB8AC3E}">
        <p14:creationId xmlns:p14="http://schemas.microsoft.com/office/powerpoint/2010/main" val="377578968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128888" y="1397000"/>
            <a:ext cx="7126111" cy="5376330"/>
          </a:xfrm>
          <a:prstGeom prst="rect">
            <a:avLst/>
          </a:prstGeom>
          <a:noFill/>
          <a:ln>
            <a:noFill/>
          </a:ln>
        </p:spPr>
      </p:pic>
      <p:sp>
        <p:nvSpPr>
          <p:cNvPr id="3" name="Rectangle 2"/>
          <p:cNvSpPr/>
          <p:nvPr/>
        </p:nvSpPr>
        <p:spPr>
          <a:xfrm>
            <a:off x="282222" y="87448"/>
            <a:ext cx="8607778" cy="1107996"/>
          </a:xfrm>
          <a:prstGeom prst="rect">
            <a:avLst/>
          </a:prstGeom>
        </p:spPr>
        <p:txBody>
          <a:bodyPr wrap="square">
            <a:spAutoFit/>
          </a:bodyPr>
          <a:lstStyle/>
          <a:p>
            <a:pPr algn="ctr"/>
            <a:r>
              <a:rPr lang="en-US" sz="2200" dirty="0">
                <a:latin typeface="Garamond"/>
                <a:cs typeface="Garamond"/>
              </a:rPr>
              <a:t>Share of Retirement Pensions (and other pensions) and Social Security Contributions, by </a:t>
            </a:r>
            <a:r>
              <a:rPr lang="en-US" sz="2200" dirty="0" err="1">
                <a:latin typeface="Garamond"/>
                <a:cs typeface="Garamond"/>
              </a:rPr>
              <a:t>Deciles</a:t>
            </a:r>
            <a:r>
              <a:rPr lang="en-US" sz="2200" dirty="0">
                <a:latin typeface="Garamond"/>
                <a:cs typeface="Garamond"/>
              </a:rPr>
              <a:t> of Household Cash Income Per Capita, Brazil (2002–2003 and 2008–2009)</a:t>
            </a:r>
          </a:p>
        </p:txBody>
      </p:sp>
    </p:spTree>
    <p:extLst>
      <p:ext uri="{BB962C8B-B14F-4D97-AF65-F5344CB8AC3E}">
        <p14:creationId xmlns:p14="http://schemas.microsoft.com/office/powerpoint/2010/main" val="412822514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107504" y="44624"/>
            <a:ext cx="8856984" cy="769441"/>
          </a:xfrm>
          <a:prstGeom prst="rect">
            <a:avLst/>
          </a:prstGeom>
          <a:noFill/>
          <a:ln w="9525">
            <a:noFill/>
            <a:miter lim="800000"/>
            <a:headEnd/>
            <a:tailEnd/>
          </a:ln>
        </p:spPr>
        <p:txBody>
          <a:bodyPr wrap="square">
            <a:spAutoFit/>
          </a:bodyPr>
          <a:lstStyle/>
          <a:p>
            <a:pPr algn="ctr"/>
            <a:r>
              <a:rPr lang="en-US" sz="2200" b="1" dirty="0">
                <a:latin typeface="Times New Roman" pitchFamily="18" charset="0"/>
                <a:cs typeface="Times New Roman" pitchFamily="18" charset="0"/>
              </a:rPr>
              <a:t>The </a:t>
            </a:r>
            <a:r>
              <a:rPr lang="en-US" sz="2200" b="1" dirty="0" smtClean="0">
                <a:latin typeface="Times New Roman" pitchFamily="18" charset="0"/>
                <a:cs typeface="Times New Roman" pitchFamily="18" charset="0"/>
              </a:rPr>
              <a:t>Distribution </a:t>
            </a:r>
            <a:r>
              <a:rPr lang="en-US" sz="2200" b="1" dirty="0">
                <a:latin typeface="Times New Roman" pitchFamily="18" charset="0"/>
                <a:cs typeface="Times New Roman" pitchFamily="18" charset="0"/>
              </a:rPr>
              <a:t>of Total Amount of the Pensions and Social Security Contributions by </a:t>
            </a:r>
            <a:r>
              <a:rPr lang="en-US" sz="2200" b="1" dirty="0" smtClean="0">
                <a:latin typeface="Times New Roman" pitchFamily="18" charset="0"/>
                <a:cs typeface="Times New Roman" pitchFamily="18" charset="0"/>
              </a:rPr>
              <a:t>Income of  </a:t>
            </a:r>
            <a:r>
              <a:rPr lang="en-US" sz="2200" b="1" dirty="0">
                <a:latin typeface="Times New Roman" pitchFamily="18" charset="0"/>
                <a:cs typeface="Times New Roman" pitchFamily="18" charset="0"/>
              </a:rPr>
              <a:t>Household Income per capita</a:t>
            </a:r>
            <a:endParaRPr lang="en-US" sz="2200" dirty="0">
              <a:latin typeface="Times New Roman" pitchFamily="18" charset="0"/>
              <a:cs typeface="Times New Roman" pitchFamily="18" charset="0"/>
            </a:endParaRPr>
          </a:p>
        </p:txBody>
      </p:sp>
      <p:pic>
        <p:nvPicPr>
          <p:cNvPr id="655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0652" y="836712"/>
            <a:ext cx="6543716" cy="5402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389129" y="6455569"/>
            <a:ext cx="4447308" cy="323165"/>
          </a:xfrm>
          <a:prstGeom prst="rect">
            <a:avLst/>
          </a:prstGeom>
          <a:noFill/>
        </p:spPr>
        <p:txBody>
          <a:bodyPr wrap="none" rtlCol="0">
            <a:spAutoFit/>
          </a:bodyPr>
          <a:lstStyle/>
          <a:p>
            <a:r>
              <a:rPr lang="pt-BR" sz="1500" b="1" dirty="0" smtClean="0">
                <a:latin typeface="Garamond" pitchFamily="18" charset="0"/>
              </a:rPr>
              <a:t>Source: POF-IBGE (</a:t>
            </a:r>
            <a:r>
              <a:rPr lang="en-US" sz="1500" b="1" dirty="0" smtClean="0">
                <a:latin typeface="Garamond" pitchFamily="18" charset="0"/>
              </a:rPr>
              <a:t>Consumer </a:t>
            </a:r>
            <a:r>
              <a:rPr lang="en-US" sz="1500" b="1" dirty="0">
                <a:latin typeface="Garamond" pitchFamily="18" charset="0"/>
              </a:rPr>
              <a:t>Expenditure </a:t>
            </a:r>
            <a:r>
              <a:rPr lang="en-US" sz="1500" b="1" dirty="0" smtClean="0">
                <a:latin typeface="Garamond" pitchFamily="18" charset="0"/>
              </a:rPr>
              <a:t>Survey)</a:t>
            </a:r>
            <a:endParaRPr lang="en-US" sz="1500" b="1" dirty="0">
              <a:latin typeface="Garamond" pitchFamily="18" charset="0"/>
            </a:endParaRPr>
          </a:p>
        </p:txBody>
      </p:sp>
    </p:spTree>
    <p:extLst>
      <p:ext uri="{BB962C8B-B14F-4D97-AF65-F5344CB8AC3E}">
        <p14:creationId xmlns:p14="http://schemas.microsoft.com/office/powerpoint/2010/main" val="20735017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274638"/>
            <a:ext cx="8229600" cy="490537"/>
          </a:xfrm>
        </p:spPr>
        <p:txBody>
          <a:bodyPr/>
          <a:lstStyle/>
          <a:p>
            <a:r>
              <a:rPr lang="en-US" sz="2400" dirty="0" err="1" smtClean="0"/>
              <a:t>Gini</a:t>
            </a:r>
            <a:r>
              <a:rPr lang="en-US" sz="2400" dirty="0" smtClean="0"/>
              <a:t> Coefficient, 1995-2012</a:t>
            </a:r>
            <a:endParaRPr lang="pt-BR" sz="2400" dirty="0" smtClean="0"/>
          </a:p>
        </p:txBody>
      </p:sp>
      <p:graphicFrame>
        <p:nvGraphicFramePr>
          <p:cNvPr id="4" name="Gráfico 3"/>
          <p:cNvGraphicFramePr>
            <a:graphicFrameLocks/>
          </p:cNvGraphicFramePr>
          <p:nvPr/>
        </p:nvGraphicFramePr>
        <p:xfrm>
          <a:off x="1115616" y="1196752"/>
          <a:ext cx="7272807" cy="453650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Social </a:t>
            </a:r>
            <a:r>
              <a:rPr lang="pt-BR" sz="4900" dirty="0" err="1" smtClean="0">
                <a:latin typeface="Arial Narrow" pitchFamily="34" charset="0"/>
                <a:ea typeface="+mj-ea"/>
                <a:cs typeface="+mj-cs"/>
              </a:rPr>
              <a:t>Assistance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5" name="CaixaDeTexto 4"/>
          <p:cNvSpPr txBox="1"/>
          <p:nvPr/>
        </p:nvSpPr>
        <p:spPr>
          <a:xfrm>
            <a:off x="395536" y="1628800"/>
            <a:ext cx="8424936" cy="5078313"/>
          </a:xfrm>
          <a:prstGeom prst="rect">
            <a:avLst/>
          </a:prstGeom>
          <a:noFill/>
        </p:spPr>
        <p:txBody>
          <a:bodyPr wrap="square" rtlCol="0">
            <a:spAutoFit/>
          </a:bodyPr>
          <a:lstStyle/>
          <a:p>
            <a:r>
              <a:rPr lang="en-US" dirty="0" smtClean="0">
                <a:latin typeface="Arial Narrow" pitchFamily="34" charset="0"/>
              </a:rPr>
              <a:t>Historically, social assistance programs in Brazil have been highly fragmented and spearheaded by non-profit charitable foundations. This has started to change since the 1988 Constitution. Since the mid-1990s, in particular, the widespread popularity of targeted cash transfer programs has been the most visible and effective side of social assistance in Brazil. </a:t>
            </a:r>
          </a:p>
          <a:p>
            <a:endParaRPr lang="en-US" dirty="0" smtClean="0">
              <a:latin typeface="Arial Narrow" pitchFamily="34" charset="0"/>
            </a:endParaRPr>
          </a:p>
          <a:p>
            <a:r>
              <a:rPr lang="en-US" dirty="0" smtClean="0">
                <a:latin typeface="Arial Narrow" pitchFamily="34" charset="0"/>
              </a:rPr>
              <a:t>There are two major programs: </a:t>
            </a:r>
          </a:p>
          <a:p>
            <a:r>
              <a:rPr lang="en-US" dirty="0" smtClean="0">
                <a:latin typeface="Arial Narrow" pitchFamily="34" charset="0"/>
              </a:rPr>
              <a:t>	The earliest one was the </a:t>
            </a:r>
            <a:r>
              <a:rPr lang="en-US" b="1" dirty="0" err="1" smtClean="0">
                <a:latin typeface="Arial Narrow" pitchFamily="34" charset="0"/>
              </a:rPr>
              <a:t>Benefício</a:t>
            </a:r>
            <a:r>
              <a:rPr lang="en-US" b="1" dirty="0" smtClean="0">
                <a:latin typeface="Arial Narrow" pitchFamily="34" charset="0"/>
              </a:rPr>
              <a:t> de </a:t>
            </a:r>
            <a:r>
              <a:rPr lang="en-US" b="1" dirty="0" err="1" smtClean="0">
                <a:latin typeface="Arial Narrow" pitchFamily="34" charset="0"/>
              </a:rPr>
              <a:t>Prestação</a:t>
            </a:r>
            <a:r>
              <a:rPr lang="en-US" b="1" dirty="0" smtClean="0">
                <a:latin typeface="Arial Narrow" pitchFamily="34" charset="0"/>
              </a:rPr>
              <a:t> </a:t>
            </a:r>
            <a:r>
              <a:rPr lang="en-US" b="1" dirty="0" err="1" smtClean="0">
                <a:latin typeface="Arial Narrow" pitchFamily="34" charset="0"/>
              </a:rPr>
              <a:t>Continuada</a:t>
            </a:r>
            <a:r>
              <a:rPr lang="en-US" b="1" dirty="0" smtClean="0">
                <a:latin typeface="Arial Narrow" pitchFamily="34" charset="0"/>
              </a:rPr>
              <a:t> (BPC)</a:t>
            </a:r>
            <a:r>
              <a:rPr lang="en-US" dirty="0" smtClean="0">
                <a:latin typeface="Arial Narrow" pitchFamily="34" charset="0"/>
              </a:rPr>
              <a:t>, a monthly unconditional cash transfer equal to the minimum wage targeted to individuals of any age with severe disabilities and to the elderly over 65, with family </a:t>
            </a:r>
            <a:r>
              <a:rPr lang="en-US" i="1" dirty="0" smtClean="0">
                <a:latin typeface="Arial Narrow" pitchFamily="34" charset="0"/>
              </a:rPr>
              <a:t>per capita</a:t>
            </a:r>
            <a:r>
              <a:rPr lang="en-US" dirty="0" smtClean="0">
                <a:latin typeface="Arial Narrow" pitchFamily="34" charset="0"/>
              </a:rPr>
              <a:t> income below ¼  of the</a:t>
            </a:r>
          </a:p>
          <a:p>
            <a:r>
              <a:rPr lang="en-US" dirty="0" smtClean="0">
                <a:latin typeface="Arial Narrow" pitchFamily="34" charset="0"/>
              </a:rPr>
              <a:t>minimum wage. It is a constitutional right enshrined by the 1988 Constitution and was effectively implemented in the mid-1990s. </a:t>
            </a:r>
          </a:p>
          <a:p>
            <a:r>
              <a:rPr lang="en-US" dirty="0" smtClean="0">
                <a:latin typeface="Arial Narrow" pitchFamily="34" charset="0"/>
              </a:rPr>
              <a:t>	The most renowned is the </a:t>
            </a:r>
            <a:r>
              <a:rPr lang="en-US" b="1" dirty="0" err="1" smtClean="0">
                <a:latin typeface="Arial Narrow" pitchFamily="34" charset="0"/>
              </a:rPr>
              <a:t>Programa</a:t>
            </a:r>
            <a:r>
              <a:rPr lang="en-US" b="1" dirty="0" smtClean="0">
                <a:latin typeface="Arial Narrow" pitchFamily="34" charset="0"/>
              </a:rPr>
              <a:t> </a:t>
            </a:r>
            <a:r>
              <a:rPr lang="en-US" b="1" dirty="0" err="1" smtClean="0">
                <a:latin typeface="Arial Narrow" pitchFamily="34" charset="0"/>
              </a:rPr>
              <a:t>Bolsa</a:t>
            </a:r>
            <a:r>
              <a:rPr lang="en-US" b="1" dirty="0" smtClean="0">
                <a:latin typeface="Arial Narrow" pitchFamily="34" charset="0"/>
              </a:rPr>
              <a:t> </a:t>
            </a:r>
            <a:r>
              <a:rPr lang="en-US" b="1" dirty="0" err="1" smtClean="0">
                <a:latin typeface="Arial Narrow" pitchFamily="34" charset="0"/>
              </a:rPr>
              <a:t>Família</a:t>
            </a:r>
            <a:r>
              <a:rPr lang="en-US" b="1" dirty="0" smtClean="0">
                <a:latin typeface="Arial Narrow" pitchFamily="34" charset="0"/>
              </a:rPr>
              <a:t> (PBF)</a:t>
            </a:r>
            <a:r>
              <a:rPr lang="en-US" dirty="0" smtClean="0">
                <a:latin typeface="Arial Narrow" pitchFamily="34" charset="0"/>
              </a:rPr>
              <a:t>, a conditional cash transfer created in 2003 as a result of the unification of several similar pre-existing programs. It is targeted at poor families, especially those with children, and has educational and health </a:t>
            </a:r>
            <a:r>
              <a:rPr lang="en-US" dirty="0" err="1" smtClean="0">
                <a:latin typeface="Arial Narrow" pitchFamily="34" charset="0"/>
              </a:rPr>
              <a:t>conditionalities</a:t>
            </a:r>
            <a:r>
              <a:rPr lang="en-US" dirty="0" smtClean="0">
                <a:latin typeface="Arial Narrow" pitchFamily="34" charset="0"/>
              </a:rPr>
              <a:t> (school attendance, children’s immunizations and pre- and post-natal care). Unlike the BPC, it is not an entitlement: the number of beneficiaries depends largely on budget constraints.</a:t>
            </a:r>
          </a:p>
          <a:p>
            <a:endParaRPr lang="en-US" dirty="0" smtClean="0">
              <a:latin typeface="Arial Narrow" pitchFamily="34" charset="0"/>
            </a:endParaRPr>
          </a:p>
          <a:p>
            <a:endParaRPr lang="pt-BR" dirty="0" smtClean="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Social </a:t>
            </a:r>
            <a:r>
              <a:rPr lang="pt-BR" sz="4900" dirty="0" err="1" smtClean="0">
                <a:latin typeface="Arial Narrow" pitchFamily="34" charset="0"/>
                <a:ea typeface="+mj-ea"/>
                <a:cs typeface="+mj-cs"/>
              </a:rPr>
              <a:t>Assistance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6" name="Tabela 5"/>
          <p:cNvGraphicFramePr>
            <a:graphicFrameLocks noGrp="1"/>
          </p:cNvGraphicFramePr>
          <p:nvPr/>
        </p:nvGraphicFramePr>
        <p:xfrm>
          <a:off x="179512" y="1721133"/>
          <a:ext cx="8784976" cy="2070828"/>
        </p:xfrm>
        <a:graphic>
          <a:graphicData uri="http://schemas.openxmlformats.org/drawingml/2006/table">
            <a:tbl>
              <a:tblPr firstRow="1" bandRow="1">
                <a:tableStyleId>{5C22544A-7EE6-4342-B048-85BDC9FD1C3A}</a:tableStyleId>
              </a:tblPr>
              <a:tblGrid>
                <a:gridCol w="1584176"/>
                <a:gridCol w="1512168"/>
                <a:gridCol w="1512168"/>
                <a:gridCol w="2016224"/>
                <a:gridCol w="2160240"/>
              </a:tblGrid>
              <a:tr h="973548">
                <a:tc>
                  <a:txBody>
                    <a:bodyPr/>
                    <a:lstStyle/>
                    <a:p>
                      <a:endParaRPr lang="pt-BR" dirty="0">
                        <a:latin typeface="Arial Narrow" pitchFamily="34" charset="0"/>
                      </a:endParaRPr>
                    </a:p>
                  </a:txBody>
                  <a:tcPr/>
                </a:tc>
                <a:tc>
                  <a:txBody>
                    <a:bodyPr/>
                    <a:lstStyle/>
                    <a:p>
                      <a:pPr algn="ct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benefits</a:t>
                      </a:r>
                      <a:r>
                        <a:rPr lang="pt-BR" dirty="0" smtClean="0">
                          <a:latin typeface="Arial Narrow" pitchFamily="34" charset="0"/>
                        </a:rPr>
                        <a:t> </a:t>
                      </a:r>
                      <a:r>
                        <a:rPr lang="pt-BR" sz="1400" dirty="0" smtClean="0">
                          <a:latin typeface="Arial Narrow" pitchFamily="34" charset="0"/>
                        </a:rPr>
                        <a:t>(</a:t>
                      </a:r>
                      <a:r>
                        <a:rPr lang="pt-BR" sz="1400" dirty="0" err="1" smtClean="0">
                          <a:latin typeface="Arial Narrow" pitchFamily="34" charset="0"/>
                        </a:rPr>
                        <a:t>dec</a:t>
                      </a:r>
                      <a:r>
                        <a:rPr lang="pt-BR" sz="1400" dirty="0" smtClean="0">
                          <a:latin typeface="Arial Narrow" pitchFamily="34" charset="0"/>
                        </a:rPr>
                        <a:t>/2010)</a:t>
                      </a:r>
                      <a:endParaRPr lang="pt-BR" sz="1400" dirty="0">
                        <a:latin typeface="Arial Narrow" pitchFamily="34" charset="0"/>
                      </a:endParaRPr>
                    </a:p>
                  </a:txBody>
                  <a:tcPr anchor="ctr"/>
                </a:tc>
                <a:tc>
                  <a:txBody>
                    <a:bodyPr/>
                    <a:lstStyle/>
                    <a:p>
                      <a:pPr algn="ctr"/>
                      <a:r>
                        <a:rPr lang="pt-BR" dirty="0" smtClean="0">
                          <a:latin typeface="Arial Narrow" pitchFamily="34" charset="0"/>
                        </a:rPr>
                        <a:t>2010 Budget </a:t>
                      </a:r>
                    </a:p>
                    <a:p>
                      <a:pPr algn="ctr"/>
                      <a:r>
                        <a:rPr lang="pt-BR" sz="1400" dirty="0" smtClean="0">
                          <a:latin typeface="Arial Narrow" pitchFamily="34" charset="0"/>
                        </a:rPr>
                        <a:t>(as % </a:t>
                      </a:r>
                      <a:r>
                        <a:rPr lang="pt-BR" sz="1400" dirty="0" err="1" smtClean="0">
                          <a:latin typeface="Arial Narrow" pitchFamily="34" charset="0"/>
                        </a:rPr>
                        <a:t>of</a:t>
                      </a:r>
                      <a:r>
                        <a:rPr lang="pt-BR" sz="1400" dirty="0" smtClean="0">
                          <a:latin typeface="Arial Narrow" pitchFamily="34" charset="0"/>
                        </a:rPr>
                        <a:t> GDP)</a:t>
                      </a:r>
                      <a:endParaRPr lang="pt-BR" sz="1400" dirty="0">
                        <a:latin typeface="Arial Narrow" pitchFamily="34" charset="0"/>
                      </a:endParaRPr>
                    </a:p>
                  </a:txBody>
                  <a:tcPr anchor="ctr"/>
                </a:tc>
                <a:tc>
                  <a:txBody>
                    <a:bodyPr/>
                    <a:lstStyle/>
                    <a:p>
                      <a:pPr algn="ctr"/>
                      <a:r>
                        <a:rPr lang="pt-BR" dirty="0" err="1" smtClean="0">
                          <a:latin typeface="Arial Narrow" pitchFamily="34" charset="0"/>
                        </a:rPr>
                        <a:t>Eligibility</a:t>
                      </a:r>
                      <a:r>
                        <a:rPr lang="pt-BR" dirty="0" smtClean="0">
                          <a:latin typeface="Arial Narrow" pitchFamily="34" charset="0"/>
                        </a:rPr>
                        <a:t>  </a:t>
                      </a:r>
                      <a:r>
                        <a:rPr lang="pt-BR" dirty="0" err="1" smtClean="0">
                          <a:latin typeface="Arial Narrow" pitchFamily="34" charset="0"/>
                        </a:rPr>
                        <a:t>line</a:t>
                      </a:r>
                      <a:r>
                        <a:rPr lang="pt-BR" dirty="0" smtClean="0">
                          <a:latin typeface="Arial Narrow" pitchFamily="34" charset="0"/>
                        </a:rPr>
                        <a:t> </a:t>
                      </a:r>
                    </a:p>
                    <a:p>
                      <a:pPr algn="ctr"/>
                      <a:r>
                        <a:rPr lang="pt-BR" sz="1400" dirty="0" smtClean="0">
                          <a:latin typeface="Arial Narrow" pitchFamily="34" charset="0"/>
                        </a:rPr>
                        <a:t>(</a:t>
                      </a:r>
                      <a:r>
                        <a:rPr lang="pt-BR" sz="1400" dirty="0" err="1" smtClean="0">
                          <a:latin typeface="Arial Narrow" pitchFamily="34" charset="0"/>
                        </a:rPr>
                        <a:t>family</a:t>
                      </a:r>
                      <a:r>
                        <a:rPr lang="pt-BR" sz="1400" dirty="0" smtClean="0">
                          <a:latin typeface="Arial Narrow" pitchFamily="34" charset="0"/>
                        </a:rPr>
                        <a:t> </a:t>
                      </a:r>
                      <a:r>
                        <a:rPr lang="pt-BR" sz="1400" i="1" dirty="0" smtClean="0">
                          <a:latin typeface="Arial Narrow" pitchFamily="34" charset="0"/>
                        </a:rPr>
                        <a:t>per capita </a:t>
                      </a:r>
                      <a:r>
                        <a:rPr lang="pt-BR" sz="1400" dirty="0" err="1" smtClean="0">
                          <a:latin typeface="Arial Narrow" pitchFamily="34" charset="0"/>
                        </a:rPr>
                        <a:t>income</a:t>
                      </a:r>
                      <a:r>
                        <a:rPr lang="pt-BR" sz="1400" dirty="0" smtClean="0">
                          <a:latin typeface="Arial Narrow" pitchFamily="34" charset="0"/>
                        </a:rPr>
                        <a:t>; PPP US </a:t>
                      </a:r>
                      <a:r>
                        <a:rPr lang="pt-BR" sz="1400" dirty="0" err="1" smtClean="0">
                          <a:latin typeface="Arial Narrow" pitchFamily="34" charset="0"/>
                        </a:rPr>
                        <a:t>Dollars</a:t>
                      </a:r>
                      <a:r>
                        <a:rPr lang="pt-BR" sz="1400" dirty="0" smtClean="0">
                          <a:latin typeface="Arial Narrow" pitchFamily="34" charset="0"/>
                        </a:rPr>
                        <a:t>)</a:t>
                      </a:r>
                      <a:endParaRPr lang="pt-BR" sz="1400" dirty="0">
                        <a:latin typeface="Arial Narrow" pitchFamily="34" charset="0"/>
                      </a:endParaRPr>
                    </a:p>
                  </a:txBody>
                  <a:tcPr anchor="ctr"/>
                </a:tc>
                <a:tc>
                  <a:txBody>
                    <a:bodyPr/>
                    <a:lstStyle/>
                    <a:p>
                      <a:pPr algn="ctr"/>
                      <a:r>
                        <a:rPr lang="pt-BR" dirty="0" err="1" smtClean="0">
                          <a:latin typeface="Arial Narrow" pitchFamily="34" charset="0"/>
                        </a:rPr>
                        <a:t>Mean</a:t>
                      </a:r>
                      <a:r>
                        <a:rPr lang="pt-BR" dirty="0" smtClean="0">
                          <a:latin typeface="Arial Narrow" pitchFamily="34" charset="0"/>
                        </a:rPr>
                        <a:t> </a:t>
                      </a:r>
                      <a:r>
                        <a:rPr lang="pt-BR" dirty="0" err="1" smtClean="0">
                          <a:latin typeface="Arial Narrow" pitchFamily="34" charset="0"/>
                        </a:rPr>
                        <a:t>monthly</a:t>
                      </a:r>
                      <a:r>
                        <a:rPr lang="pt-BR" dirty="0" smtClean="0">
                          <a:latin typeface="Arial Narrow" pitchFamily="34" charset="0"/>
                        </a:rPr>
                        <a:t> </a:t>
                      </a:r>
                      <a:r>
                        <a:rPr lang="pt-BR" dirty="0" err="1" smtClean="0">
                          <a:latin typeface="Arial Narrow" pitchFamily="34" charset="0"/>
                        </a:rPr>
                        <a:t>benefit</a:t>
                      </a:r>
                      <a:r>
                        <a:rPr lang="pt-BR" dirty="0" smtClean="0">
                          <a:latin typeface="Arial Narrow" pitchFamily="34" charset="0"/>
                        </a:rPr>
                        <a:t> per individual </a:t>
                      </a:r>
                    </a:p>
                    <a:p>
                      <a:pPr algn="ctr"/>
                      <a:r>
                        <a:rPr lang="pt-BR" sz="1400" dirty="0" smtClean="0">
                          <a:latin typeface="Arial Narrow" pitchFamily="34" charset="0"/>
                        </a:rPr>
                        <a:t>(PPP</a:t>
                      </a:r>
                      <a:r>
                        <a:rPr lang="pt-BR" sz="1400" baseline="0" dirty="0" smtClean="0">
                          <a:latin typeface="Arial Narrow" pitchFamily="34" charset="0"/>
                        </a:rPr>
                        <a:t> US </a:t>
                      </a:r>
                      <a:r>
                        <a:rPr lang="pt-BR" sz="1400" baseline="0" dirty="0" err="1" smtClean="0">
                          <a:latin typeface="Arial Narrow" pitchFamily="34" charset="0"/>
                        </a:rPr>
                        <a:t>Dollars</a:t>
                      </a:r>
                      <a:r>
                        <a:rPr lang="pt-BR" sz="1400" baseline="0" dirty="0" smtClean="0">
                          <a:latin typeface="Arial Narrow" pitchFamily="34" charset="0"/>
                        </a:rPr>
                        <a:t>)</a:t>
                      </a:r>
                      <a:endParaRPr lang="pt-BR" sz="1400" dirty="0">
                        <a:latin typeface="Arial Narrow" pitchFamily="34" charset="0"/>
                      </a:endParaRPr>
                    </a:p>
                  </a:txBody>
                  <a:tcPr anchor="ctr"/>
                </a:tc>
              </a:tr>
              <a:tr h="299553">
                <a:tc>
                  <a:txBody>
                    <a:bodyPr/>
                    <a:lstStyle/>
                    <a:p>
                      <a:r>
                        <a:rPr lang="pt-BR" dirty="0" err="1" smtClean="0">
                          <a:latin typeface="Arial Narrow" pitchFamily="34" charset="0"/>
                        </a:rPr>
                        <a:t>Elderly</a:t>
                      </a:r>
                      <a:endParaRPr lang="pt-BR" dirty="0">
                        <a:latin typeface="Arial Narrow" pitchFamily="34" charset="0"/>
                      </a:endParaRPr>
                    </a:p>
                  </a:txBody>
                  <a:tcPr/>
                </a:tc>
                <a:tc>
                  <a:txBody>
                    <a:bodyPr/>
                    <a:lstStyle/>
                    <a:p>
                      <a:pPr algn="ctr"/>
                      <a:r>
                        <a:rPr lang="pt-BR" dirty="0" smtClean="0">
                          <a:latin typeface="Arial Narrow" pitchFamily="34" charset="0"/>
                        </a:rPr>
                        <a:t>1.8</a:t>
                      </a:r>
                      <a:r>
                        <a:rPr lang="pt-BR" baseline="0" dirty="0" smtClean="0">
                          <a:latin typeface="Arial Narrow" pitchFamily="34" charset="0"/>
                        </a:rPr>
                        <a:t>m</a:t>
                      </a:r>
                      <a:endParaRPr lang="pt-BR" dirty="0">
                        <a:latin typeface="Arial Narrow" pitchFamily="34" charset="0"/>
                      </a:endParaRPr>
                    </a:p>
                  </a:txBody>
                  <a:tcPr/>
                </a:tc>
                <a:tc>
                  <a:txBody>
                    <a:bodyPr/>
                    <a:lstStyle/>
                    <a:p>
                      <a:pPr algn="ctr"/>
                      <a:r>
                        <a:rPr lang="pt-BR" dirty="0" smtClean="0">
                          <a:latin typeface="Arial Narrow" pitchFamily="34" charset="0"/>
                        </a:rPr>
                        <a:t>0.28</a:t>
                      </a:r>
                      <a:endParaRPr lang="pt-BR" dirty="0">
                        <a:latin typeface="Arial Narrow" pitchFamily="34" charset="0"/>
                      </a:endParaRPr>
                    </a:p>
                  </a:txBody>
                  <a:tcPr/>
                </a:tc>
                <a:tc rowSpan="3">
                  <a:txBody>
                    <a:bodyPr/>
                    <a:lstStyle/>
                    <a:p>
                      <a:pPr algn="ctr"/>
                      <a:r>
                        <a:rPr lang="pt-BR" dirty="0" smtClean="0">
                          <a:latin typeface="Arial Narrow" pitchFamily="34" charset="0"/>
                        </a:rPr>
                        <a:t>72</a:t>
                      </a:r>
                      <a:endParaRPr lang="pt-BR" dirty="0">
                        <a:latin typeface="Arial Narrow" pitchFamily="34" charset="0"/>
                      </a:endParaRPr>
                    </a:p>
                  </a:txBody>
                  <a:tcPr anchor="ctr"/>
                </a:tc>
                <a:tc rowSpan="3">
                  <a:txBody>
                    <a:bodyPr/>
                    <a:lstStyle/>
                    <a:p>
                      <a:pPr algn="ctr"/>
                      <a:r>
                        <a:rPr lang="pt-BR" dirty="0" smtClean="0">
                          <a:latin typeface="Arial Narrow" pitchFamily="34" charset="0"/>
                        </a:rPr>
                        <a:t>288</a:t>
                      </a:r>
                      <a:endParaRPr lang="pt-BR" dirty="0">
                        <a:latin typeface="Arial Narrow" pitchFamily="34" charset="0"/>
                      </a:endParaRPr>
                    </a:p>
                  </a:txBody>
                  <a:tcPr anchor="ctr"/>
                </a:tc>
              </a:tr>
              <a:tr h="299553">
                <a:tc>
                  <a:txBody>
                    <a:bodyPr/>
                    <a:lstStyle/>
                    <a:p>
                      <a:r>
                        <a:rPr lang="pt-BR" dirty="0" err="1" smtClean="0">
                          <a:latin typeface="Arial Narrow" pitchFamily="34" charset="0"/>
                        </a:rPr>
                        <a:t>Disabled</a:t>
                      </a:r>
                      <a:endParaRPr lang="pt-BR" dirty="0">
                        <a:latin typeface="Arial Narrow" pitchFamily="34" charset="0"/>
                      </a:endParaRPr>
                    </a:p>
                  </a:txBody>
                  <a:tcPr/>
                </a:tc>
                <a:tc>
                  <a:txBody>
                    <a:bodyPr/>
                    <a:lstStyle/>
                    <a:p>
                      <a:pPr algn="ctr"/>
                      <a:r>
                        <a:rPr lang="pt-BR" dirty="0" smtClean="0">
                          <a:latin typeface="Arial Narrow" pitchFamily="34" charset="0"/>
                        </a:rPr>
                        <a:t>1.6m</a:t>
                      </a:r>
                      <a:endParaRPr lang="pt-BR" dirty="0">
                        <a:latin typeface="Arial Narrow" pitchFamily="34" charset="0"/>
                      </a:endParaRPr>
                    </a:p>
                  </a:txBody>
                  <a:tcPr/>
                </a:tc>
                <a:tc>
                  <a:txBody>
                    <a:bodyPr/>
                    <a:lstStyle/>
                    <a:p>
                      <a:pPr algn="ctr"/>
                      <a:r>
                        <a:rPr lang="pt-BR" dirty="0" smtClean="0">
                          <a:latin typeface="Arial Narrow" pitchFamily="34" charset="0"/>
                        </a:rPr>
                        <a:t>0.26</a:t>
                      </a:r>
                      <a:endParaRPr lang="pt-BR" dirty="0">
                        <a:latin typeface="Arial Narrow" pitchFamily="34" charset="0"/>
                      </a:endParaRPr>
                    </a:p>
                  </a:txBody>
                  <a:tcPr/>
                </a:tc>
                <a:tc vMerge="1">
                  <a:txBody>
                    <a:bodyPr/>
                    <a:lstStyle/>
                    <a:p>
                      <a:pPr algn="ctr"/>
                      <a:endParaRPr lang="pt-BR" dirty="0">
                        <a:latin typeface="Arial Narrow" pitchFamily="34" charset="0"/>
                      </a:endParaRPr>
                    </a:p>
                  </a:txBody>
                  <a:tcPr/>
                </a:tc>
                <a:tc vMerge="1">
                  <a:txBody>
                    <a:bodyPr/>
                    <a:lstStyle/>
                    <a:p>
                      <a:pPr algn="ctr"/>
                      <a:endParaRPr lang="pt-BR" dirty="0">
                        <a:latin typeface="Arial Narrow" pitchFamily="34" charset="0"/>
                      </a:endParaRPr>
                    </a:p>
                  </a:txBody>
                  <a:tcPr/>
                </a:tc>
              </a:tr>
              <a:tr h="299553">
                <a:tc>
                  <a:txBody>
                    <a:bodyPr/>
                    <a:lstStyle/>
                    <a:p>
                      <a:pPr algn="ctr"/>
                      <a:r>
                        <a:rPr lang="pt-BR" dirty="0" smtClean="0">
                          <a:latin typeface="Arial Narrow" pitchFamily="34" charset="0"/>
                        </a:rPr>
                        <a:t>Total</a:t>
                      </a:r>
                      <a:endParaRPr lang="pt-BR" dirty="0">
                        <a:latin typeface="Arial Narrow" pitchFamily="34" charset="0"/>
                      </a:endParaRPr>
                    </a:p>
                  </a:txBody>
                  <a:tcPr/>
                </a:tc>
                <a:tc>
                  <a:txBody>
                    <a:bodyPr/>
                    <a:lstStyle/>
                    <a:p>
                      <a:pPr algn="ctr"/>
                      <a:r>
                        <a:rPr lang="pt-BR" dirty="0" smtClean="0">
                          <a:latin typeface="Arial Narrow" pitchFamily="34" charset="0"/>
                        </a:rPr>
                        <a:t>3.4m </a:t>
                      </a:r>
                      <a:endParaRPr lang="pt-BR" dirty="0">
                        <a:latin typeface="Arial Narrow" pitchFamily="34" charset="0"/>
                      </a:endParaRPr>
                    </a:p>
                  </a:txBody>
                  <a:tcPr/>
                </a:tc>
                <a:tc>
                  <a:txBody>
                    <a:bodyPr/>
                    <a:lstStyle/>
                    <a:p>
                      <a:pPr algn="ctr"/>
                      <a:r>
                        <a:rPr lang="pt-BR" dirty="0" smtClean="0">
                          <a:latin typeface="Arial Narrow" pitchFamily="34" charset="0"/>
                        </a:rPr>
                        <a:t>0.55</a:t>
                      </a:r>
                      <a:endParaRPr lang="pt-BR" dirty="0">
                        <a:latin typeface="Arial Narrow" pitchFamily="34" charset="0"/>
                      </a:endParaRPr>
                    </a:p>
                  </a:txBody>
                  <a:tcPr/>
                </a:tc>
                <a:tc vMerge="1">
                  <a:txBody>
                    <a:bodyPr/>
                    <a:lstStyle/>
                    <a:p>
                      <a:pPr algn="ctr"/>
                      <a:endParaRPr lang="pt-BR" dirty="0">
                        <a:latin typeface="Arial Narrow" pitchFamily="34" charset="0"/>
                      </a:endParaRPr>
                    </a:p>
                  </a:txBody>
                  <a:tcPr/>
                </a:tc>
                <a:tc vMerge="1">
                  <a:txBody>
                    <a:bodyPr/>
                    <a:lstStyle/>
                    <a:p>
                      <a:pPr algn="ctr"/>
                      <a:endParaRPr lang="pt-BR" dirty="0">
                        <a:latin typeface="Arial Narrow" pitchFamily="34" charset="0"/>
                      </a:endParaRPr>
                    </a:p>
                  </a:txBody>
                  <a:tcPr/>
                </a:tc>
              </a:tr>
            </a:tbl>
          </a:graphicData>
        </a:graphic>
      </p:graphicFrame>
      <p:sp>
        <p:nvSpPr>
          <p:cNvPr id="7" name="CaixaDeTexto 6"/>
          <p:cNvSpPr txBox="1"/>
          <p:nvPr/>
        </p:nvSpPr>
        <p:spPr>
          <a:xfrm>
            <a:off x="1115616" y="1340768"/>
            <a:ext cx="6768752" cy="369332"/>
          </a:xfrm>
          <a:prstGeom prst="rect">
            <a:avLst/>
          </a:prstGeom>
          <a:noFill/>
        </p:spPr>
        <p:txBody>
          <a:bodyPr wrap="square" rtlCol="0">
            <a:spAutoFit/>
          </a:bodyPr>
          <a:lstStyle/>
          <a:p>
            <a:pPr algn="ctr"/>
            <a:r>
              <a:rPr lang="pt-BR" b="1" dirty="0" smtClean="0">
                <a:latin typeface="Arial Narrow" pitchFamily="34" charset="0"/>
              </a:rPr>
              <a:t>Benefício de Prestação Continuada - 2010</a:t>
            </a:r>
          </a:p>
        </p:txBody>
      </p:sp>
      <p:sp>
        <p:nvSpPr>
          <p:cNvPr id="10" name="CaixaDeTexto 9"/>
          <p:cNvSpPr txBox="1"/>
          <p:nvPr/>
        </p:nvSpPr>
        <p:spPr>
          <a:xfrm>
            <a:off x="1187624" y="4221088"/>
            <a:ext cx="6768752" cy="369332"/>
          </a:xfrm>
          <a:prstGeom prst="rect">
            <a:avLst/>
          </a:prstGeom>
          <a:noFill/>
        </p:spPr>
        <p:txBody>
          <a:bodyPr wrap="square" rtlCol="0">
            <a:spAutoFit/>
          </a:bodyPr>
          <a:lstStyle/>
          <a:p>
            <a:pPr algn="ctr"/>
            <a:r>
              <a:rPr lang="pt-BR" b="1" dirty="0" smtClean="0">
                <a:latin typeface="Arial Narrow" pitchFamily="34" charset="0"/>
              </a:rPr>
              <a:t>Programa Bolsa Família - 2010</a:t>
            </a:r>
          </a:p>
        </p:txBody>
      </p:sp>
      <p:sp>
        <p:nvSpPr>
          <p:cNvPr id="11" name="CaixaDeTexto 10"/>
          <p:cNvSpPr txBox="1"/>
          <p:nvPr/>
        </p:nvSpPr>
        <p:spPr>
          <a:xfrm>
            <a:off x="6540426" y="5949280"/>
            <a:ext cx="2424062" cy="276999"/>
          </a:xfrm>
          <a:prstGeom prst="rect">
            <a:avLst/>
          </a:prstGeom>
          <a:noFill/>
        </p:spPr>
        <p:txBody>
          <a:bodyPr wrap="none" rtlCol="0">
            <a:spAutoFit/>
          </a:bodyPr>
          <a:lstStyle/>
          <a:p>
            <a:r>
              <a:rPr lang="pt-BR" sz="1200" dirty="0" smtClean="0">
                <a:latin typeface="Arial Narrow" pitchFamily="34" charset="0"/>
              </a:rPr>
              <a:t>Source: </a:t>
            </a:r>
            <a:r>
              <a:rPr lang="pt-BR" sz="1200" dirty="0" err="1" smtClean="0">
                <a:latin typeface="Arial Narrow" pitchFamily="34" charset="0"/>
              </a:rPr>
              <a:t>Ministry</a:t>
            </a:r>
            <a:r>
              <a:rPr lang="pt-BR" sz="1200" dirty="0" smtClean="0">
                <a:latin typeface="Arial Narrow" pitchFamily="34" charset="0"/>
              </a:rPr>
              <a:t> </a:t>
            </a:r>
            <a:r>
              <a:rPr lang="pt-BR" sz="1200" dirty="0" err="1" smtClean="0">
                <a:latin typeface="Arial Narrow" pitchFamily="34" charset="0"/>
              </a:rPr>
              <a:t>of</a:t>
            </a:r>
            <a:r>
              <a:rPr lang="pt-BR" sz="1200" dirty="0" smtClean="0">
                <a:latin typeface="Arial Narrow" pitchFamily="34" charset="0"/>
              </a:rPr>
              <a:t> Social </a:t>
            </a:r>
            <a:r>
              <a:rPr lang="pt-BR" sz="1200" dirty="0" err="1" smtClean="0">
                <a:latin typeface="Arial Narrow" pitchFamily="34" charset="0"/>
              </a:rPr>
              <a:t>Development</a:t>
            </a:r>
            <a:r>
              <a:rPr lang="pt-BR" sz="1200" dirty="0" smtClean="0">
                <a:latin typeface="Arial Narrow" pitchFamily="34" charset="0"/>
              </a:rPr>
              <a:t>.</a:t>
            </a:r>
            <a:endParaRPr lang="pt-BR" sz="1200" dirty="0">
              <a:latin typeface="Arial Narrow" pitchFamily="34" charset="0"/>
            </a:endParaRPr>
          </a:p>
        </p:txBody>
      </p:sp>
      <p:graphicFrame>
        <p:nvGraphicFramePr>
          <p:cNvPr id="12" name="Tabela 11"/>
          <p:cNvGraphicFramePr>
            <a:graphicFrameLocks noGrp="1"/>
          </p:cNvGraphicFramePr>
          <p:nvPr/>
        </p:nvGraphicFramePr>
        <p:xfrm>
          <a:off x="179512" y="4565268"/>
          <a:ext cx="8784976" cy="1887947"/>
        </p:xfrm>
        <a:graphic>
          <a:graphicData uri="http://schemas.openxmlformats.org/drawingml/2006/table">
            <a:tbl>
              <a:tblPr firstRow="1" bandRow="1">
                <a:tableStyleId>{5C22544A-7EE6-4342-B048-85BDC9FD1C3A}</a:tableStyleId>
              </a:tblPr>
              <a:tblGrid>
                <a:gridCol w="1584176"/>
                <a:gridCol w="1512168"/>
                <a:gridCol w="1512168"/>
                <a:gridCol w="2016224"/>
                <a:gridCol w="2160240"/>
              </a:tblGrid>
              <a:tr h="973548">
                <a:tc>
                  <a:txBody>
                    <a:bodyPr/>
                    <a:lstStyle/>
                    <a:p>
                      <a:endParaRPr lang="pt-BR" dirty="0">
                        <a:latin typeface="Arial Narrow" pitchFamily="34" charset="0"/>
                      </a:endParaRPr>
                    </a:p>
                  </a:txBody>
                  <a:tcPr/>
                </a:tc>
                <a:tc>
                  <a:txBody>
                    <a:bodyPr/>
                    <a:lstStyle/>
                    <a:p>
                      <a:pPr algn="ct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family</a:t>
                      </a:r>
                      <a:r>
                        <a:rPr lang="pt-BR" baseline="0" dirty="0" smtClean="0">
                          <a:latin typeface="Arial Narrow" pitchFamily="34" charset="0"/>
                        </a:rPr>
                        <a:t> </a:t>
                      </a:r>
                      <a:r>
                        <a:rPr lang="pt-BR" dirty="0" err="1" smtClean="0">
                          <a:latin typeface="Arial Narrow" pitchFamily="34" charset="0"/>
                        </a:rPr>
                        <a:t>benefits</a:t>
                      </a:r>
                      <a:r>
                        <a:rPr lang="pt-BR" dirty="0" smtClean="0">
                          <a:latin typeface="Arial Narrow" pitchFamily="34" charset="0"/>
                        </a:rPr>
                        <a:t> </a:t>
                      </a:r>
                      <a:r>
                        <a:rPr lang="pt-BR" sz="1400" dirty="0" smtClean="0">
                          <a:latin typeface="Arial Narrow" pitchFamily="34" charset="0"/>
                        </a:rPr>
                        <a:t>(</a:t>
                      </a:r>
                      <a:r>
                        <a:rPr lang="pt-BR" sz="1400" dirty="0" err="1" smtClean="0">
                          <a:latin typeface="Arial Narrow" pitchFamily="34" charset="0"/>
                        </a:rPr>
                        <a:t>dec</a:t>
                      </a:r>
                      <a:r>
                        <a:rPr lang="pt-BR" sz="1400" dirty="0" smtClean="0">
                          <a:latin typeface="Arial Narrow" pitchFamily="34" charset="0"/>
                        </a:rPr>
                        <a:t>/2010)</a:t>
                      </a:r>
                      <a:endParaRPr lang="pt-BR" sz="1400" dirty="0">
                        <a:latin typeface="Arial Narrow" pitchFamily="34" charset="0"/>
                      </a:endParaRPr>
                    </a:p>
                  </a:txBody>
                  <a:tcPr anchor="ctr"/>
                </a:tc>
                <a:tc>
                  <a:txBody>
                    <a:bodyPr/>
                    <a:lstStyle/>
                    <a:p>
                      <a:pPr algn="ctr"/>
                      <a:r>
                        <a:rPr lang="pt-BR" dirty="0" smtClean="0">
                          <a:latin typeface="Arial Narrow" pitchFamily="34" charset="0"/>
                        </a:rPr>
                        <a:t>2010 Budget </a:t>
                      </a:r>
                    </a:p>
                    <a:p>
                      <a:pPr algn="ctr"/>
                      <a:r>
                        <a:rPr lang="pt-BR" sz="1400" dirty="0" smtClean="0">
                          <a:latin typeface="Arial Narrow" pitchFamily="34" charset="0"/>
                        </a:rPr>
                        <a:t>(as % </a:t>
                      </a:r>
                      <a:r>
                        <a:rPr lang="pt-BR" sz="1400" dirty="0" err="1" smtClean="0">
                          <a:latin typeface="Arial Narrow" pitchFamily="34" charset="0"/>
                        </a:rPr>
                        <a:t>of</a:t>
                      </a:r>
                      <a:r>
                        <a:rPr lang="pt-BR" sz="1400" dirty="0" smtClean="0">
                          <a:latin typeface="Arial Narrow" pitchFamily="34" charset="0"/>
                        </a:rPr>
                        <a:t> GDP)</a:t>
                      </a:r>
                      <a:endParaRPr lang="pt-BR" sz="1400" dirty="0">
                        <a:latin typeface="Arial Narrow" pitchFamily="34" charset="0"/>
                      </a:endParaRPr>
                    </a:p>
                  </a:txBody>
                  <a:tcPr anchor="ctr"/>
                </a:tc>
                <a:tc>
                  <a:txBody>
                    <a:bodyPr/>
                    <a:lstStyle/>
                    <a:p>
                      <a:pPr algn="ctr"/>
                      <a:r>
                        <a:rPr lang="pt-BR" dirty="0" err="1" smtClean="0">
                          <a:latin typeface="Arial Narrow" pitchFamily="34" charset="0"/>
                        </a:rPr>
                        <a:t>Eligibility</a:t>
                      </a:r>
                      <a:r>
                        <a:rPr lang="pt-BR" dirty="0" smtClean="0">
                          <a:latin typeface="Arial Narrow" pitchFamily="34" charset="0"/>
                        </a:rPr>
                        <a:t>  </a:t>
                      </a:r>
                      <a:r>
                        <a:rPr lang="pt-BR" dirty="0" err="1" smtClean="0">
                          <a:latin typeface="Arial Narrow" pitchFamily="34" charset="0"/>
                        </a:rPr>
                        <a:t>lines</a:t>
                      </a:r>
                      <a:r>
                        <a:rPr lang="pt-BR" dirty="0" smtClean="0">
                          <a:latin typeface="Arial Narrow" pitchFamily="34" charset="0"/>
                        </a:rPr>
                        <a:t> </a:t>
                      </a:r>
                    </a:p>
                    <a:p>
                      <a:pPr algn="ctr"/>
                      <a:r>
                        <a:rPr lang="pt-BR" sz="1400" dirty="0" smtClean="0">
                          <a:latin typeface="Arial Narrow" pitchFamily="34" charset="0"/>
                        </a:rPr>
                        <a:t>(</a:t>
                      </a:r>
                      <a:r>
                        <a:rPr lang="pt-BR" sz="1400" dirty="0" err="1" smtClean="0">
                          <a:latin typeface="Arial Narrow" pitchFamily="34" charset="0"/>
                        </a:rPr>
                        <a:t>family</a:t>
                      </a:r>
                      <a:r>
                        <a:rPr lang="pt-BR" sz="1400" dirty="0" smtClean="0">
                          <a:latin typeface="Arial Narrow" pitchFamily="34" charset="0"/>
                        </a:rPr>
                        <a:t> </a:t>
                      </a:r>
                      <a:r>
                        <a:rPr lang="pt-BR" sz="1400" i="1" dirty="0" smtClean="0">
                          <a:latin typeface="Arial Narrow" pitchFamily="34" charset="0"/>
                        </a:rPr>
                        <a:t>per capita </a:t>
                      </a:r>
                      <a:r>
                        <a:rPr lang="pt-BR" sz="1400" dirty="0" err="1" smtClean="0">
                          <a:latin typeface="Arial Narrow" pitchFamily="34" charset="0"/>
                        </a:rPr>
                        <a:t>income</a:t>
                      </a:r>
                      <a:r>
                        <a:rPr lang="pt-BR" sz="1400" dirty="0" smtClean="0">
                          <a:latin typeface="Arial Narrow" pitchFamily="34" charset="0"/>
                        </a:rPr>
                        <a:t>; PPP US </a:t>
                      </a:r>
                      <a:r>
                        <a:rPr lang="pt-BR" sz="1400" dirty="0" err="1" smtClean="0">
                          <a:latin typeface="Arial Narrow" pitchFamily="34" charset="0"/>
                        </a:rPr>
                        <a:t>Dollars</a:t>
                      </a:r>
                      <a:r>
                        <a:rPr lang="pt-BR" sz="1400" dirty="0" smtClean="0">
                          <a:latin typeface="Arial Narrow" pitchFamily="34" charset="0"/>
                        </a:rPr>
                        <a:t>)</a:t>
                      </a:r>
                      <a:endParaRPr lang="pt-BR" sz="1400" dirty="0">
                        <a:latin typeface="Arial Narrow" pitchFamily="34" charset="0"/>
                      </a:endParaRPr>
                    </a:p>
                  </a:txBody>
                  <a:tcPr anchor="ctr"/>
                </a:tc>
                <a:tc>
                  <a:txBody>
                    <a:bodyPr/>
                    <a:lstStyle/>
                    <a:p>
                      <a:pPr algn="ctr"/>
                      <a:r>
                        <a:rPr lang="pt-BR" dirty="0" err="1" smtClean="0">
                          <a:latin typeface="Arial Narrow" pitchFamily="34" charset="0"/>
                        </a:rPr>
                        <a:t>Mean</a:t>
                      </a:r>
                      <a:r>
                        <a:rPr lang="pt-BR" dirty="0" smtClean="0">
                          <a:latin typeface="Arial Narrow" pitchFamily="34" charset="0"/>
                        </a:rPr>
                        <a:t> </a:t>
                      </a:r>
                      <a:r>
                        <a:rPr lang="pt-BR" dirty="0" err="1" smtClean="0">
                          <a:latin typeface="Arial Narrow" pitchFamily="34" charset="0"/>
                        </a:rPr>
                        <a:t>monthly</a:t>
                      </a:r>
                      <a:r>
                        <a:rPr lang="pt-BR" dirty="0" smtClean="0">
                          <a:latin typeface="Arial Narrow" pitchFamily="34" charset="0"/>
                        </a:rPr>
                        <a:t> </a:t>
                      </a:r>
                      <a:r>
                        <a:rPr lang="pt-BR" dirty="0" err="1" smtClean="0">
                          <a:latin typeface="Arial Narrow" pitchFamily="34" charset="0"/>
                        </a:rPr>
                        <a:t>benefit</a:t>
                      </a:r>
                      <a:r>
                        <a:rPr lang="pt-BR" dirty="0" smtClean="0">
                          <a:latin typeface="Arial Narrow" pitchFamily="34" charset="0"/>
                        </a:rPr>
                        <a:t> per </a:t>
                      </a:r>
                      <a:r>
                        <a:rPr lang="pt-BR" dirty="0" err="1" smtClean="0">
                          <a:latin typeface="Arial Narrow" pitchFamily="34" charset="0"/>
                        </a:rPr>
                        <a:t>family</a:t>
                      </a:r>
                      <a:endParaRPr lang="pt-BR" dirty="0" smtClean="0">
                        <a:latin typeface="Arial Narrow" pitchFamily="34" charset="0"/>
                      </a:endParaRPr>
                    </a:p>
                    <a:p>
                      <a:pPr algn="ctr"/>
                      <a:r>
                        <a:rPr lang="pt-BR" sz="1400" dirty="0" smtClean="0">
                          <a:latin typeface="Arial Narrow" pitchFamily="34" charset="0"/>
                        </a:rPr>
                        <a:t>(PPP</a:t>
                      </a:r>
                      <a:r>
                        <a:rPr lang="pt-BR" sz="1400" baseline="0" dirty="0" smtClean="0">
                          <a:latin typeface="Arial Narrow" pitchFamily="34" charset="0"/>
                        </a:rPr>
                        <a:t> US </a:t>
                      </a:r>
                      <a:r>
                        <a:rPr lang="pt-BR" sz="1400" baseline="0" dirty="0" err="1" smtClean="0">
                          <a:latin typeface="Arial Narrow" pitchFamily="34" charset="0"/>
                        </a:rPr>
                        <a:t>Dollars</a:t>
                      </a:r>
                      <a:r>
                        <a:rPr lang="pt-BR" sz="1400" baseline="0" dirty="0" smtClean="0">
                          <a:latin typeface="Arial Narrow" pitchFamily="34" charset="0"/>
                        </a:rPr>
                        <a:t>)</a:t>
                      </a:r>
                      <a:endParaRPr lang="pt-BR" sz="1400" dirty="0">
                        <a:latin typeface="Arial Narrow" pitchFamily="34" charset="0"/>
                      </a:endParaRPr>
                    </a:p>
                  </a:txBody>
                  <a:tcPr anchor="ctr"/>
                </a:tc>
              </a:tr>
              <a:tr h="299553">
                <a:tc>
                  <a:txBody>
                    <a:bodyPr/>
                    <a:lstStyle/>
                    <a:p>
                      <a:pPr algn="ctr"/>
                      <a:r>
                        <a:rPr lang="pt-BR" dirty="0" smtClean="0">
                          <a:latin typeface="Arial Narrow" pitchFamily="34" charset="0"/>
                        </a:rPr>
                        <a:t>Programa Bolsa Família</a:t>
                      </a:r>
                      <a:endParaRPr lang="pt-BR" dirty="0">
                        <a:latin typeface="Arial Narrow" pitchFamily="34" charset="0"/>
                      </a:endParaRPr>
                    </a:p>
                  </a:txBody>
                  <a:tcPr anchor="ctr"/>
                </a:tc>
                <a:tc>
                  <a:txBody>
                    <a:bodyPr/>
                    <a:lstStyle/>
                    <a:p>
                      <a:pPr algn="ctr"/>
                      <a:r>
                        <a:rPr lang="pt-BR" dirty="0" smtClean="0">
                          <a:latin typeface="Arial Narrow" pitchFamily="34" charset="0"/>
                        </a:rPr>
                        <a:t>12.8</a:t>
                      </a:r>
                      <a:r>
                        <a:rPr lang="pt-BR" baseline="0" dirty="0" smtClean="0">
                          <a:latin typeface="Arial Narrow" pitchFamily="34" charset="0"/>
                        </a:rPr>
                        <a:t>m</a:t>
                      </a:r>
                      <a:endParaRPr lang="pt-BR" dirty="0">
                        <a:latin typeface="Arial Narrow" pitchFamily="34" charset="0"/>
                      </a:endParaRPr>
                    </a:p>
                  </a:txBody>
                  <a:tcPr anchor="ctr"/>
                </a:tc>
                <a:tc>
                  <a:txBody>
                    <a:bodyPr/>
                    <a:lstStyle/>
                    <a:p>
                      <a:pPr algn="ctr"/>
                      <a:r>
                        <a:rPr lang="pt-BR" dirty="0" smtClean="0">
                          <a:latin typeface="Arial Narrow" pitchFamily="34" charset="0"/>
                        </a:rPr>
                        <a:t>0.39</a:t>
                      </a:r>
                      <a:endParaRPr lang="pt-BR" dirty="0">
                        <a:latin typeface="Arial Narrow" pitchFamily="34" charset="0"/>
                      </a:endParaRPr>
                    </a:p>
                  </a:txBody>
                  <a:tcPr anchor="ctr"/>
                </a:tc>
                <a:tc>
                  <a:txBody>
                    <a:bodyPr/>
                    <a:lstStyle/>
                    <a:p>
                      <a:pPr algn="ctr"/>
                      <a:r>
                        <a:rPr lang="pt-BR" dirty="0" smtClean="0">
                          <a:latin typeface="Arial Narrow" pitchFamily="34" charset="0"/>
                        </a:rPr>
                        <a:t>40 (</a:t>
                      </a:r>
                      <a:r>
                        <a:rPr lang="pt-BR" dirty="0" err="1" smtClean="0">
                          <a:latin typeface="Arial Narrow" pitchFamily="34" charset="0"/>
                        </a:rPr>
                        <a:t>even</a:t>
                      </a:r>
                      <a:r>
                        <a:rPr lang="pt-BR" dirty="0" smtClean="0">
                          <a:latin typeface="Arial Narrow" pitchFamily="34" charset="0"/>
                        </a:rPr>
                        <a:t> </a:t>
                      </a:r>
                      <a:r>
                        <a:rPr lang="pt-BR" dirty="0" err="1" smtClean="0">
                          <a:latin typeface="Arial Narrow" pitchFamily="34" charset="0"/>
                        </a:rPr>
                        <a:t>with</a:t>
                      </a:r>
                      <a:r>
                        <a:rPr lang="pt-BR" dirty="0" smtClean="0">
                          <a:latin typeface="Arial Narrow" pitchFamily="34" charset="0"/>
                        </a:rPr>
                        <a:t> no </a:t>
                      </a:r>
                      <a:r>
                        <a:rPr lang="pt-BR" dirty="0" err="1" smtClean="0">
                          <a:latin typeface="Arial Narrow" pitchFamily="34" charset="0"/>
                        </a:rPr>
                        <a:t>children</a:t>
                      </a:r>
                      <a:r>
                        <a:rPr lang="pt-BR" dirty="0" smtClean="0">
                          <a:latin typeface="Arial Narrow" pitchFamily="34" charset="0"/>
                        </a:rPr>
                        <a:t>)</a:t>
                      </a:r>
                    </a:p>
                    <a:p>
                      <a:pPr algn="ctr"/>
                      <a:r>
                        <a:rPr lang="pt-BR" baseline="0" dirty="0" smtClean="0">
                          <a:latin typeface="Arial Narrow" pitchFamily="34" charset="0"/>
                        </a:rPr>
                        <a:t>80 (</a:t>
                      </a:r>
                      <a:r>
                        <a:rPr lang="pt-BR" baseline="0" dirty="0" err="1" smtClean="0">
                          <a:latin typeface="Arial Narrow" pitchFamily="34" charset="0"/>
                        </a:rPr>
                        <a:t>with</a:t>
                      </a:r>
                      <a:r>
                        <a:rPr lang="pt-BR" baseline="0" dirty="0" smtClean="0">
                          <a:latin typeface="Arial Narrow" pitchFamily="34" charset="0"/>
                        </a:rPr>
                        <a:t> </a:t>
                      </a:r>
                      <a:r>
                        <a:rPr lang="pt-BR" baseline="0" dirty="0" err="1" smtClean="0">
                          <a:latin typeface="Arial Narrow" pitchFamily="34" charset="0"/>
                        </a:rPr>
                        <a:t>children</a:t>
                      </a:r>
                      <a:r>
                        <a:rPr lang="pt-BR" baseline="0" dirty="0" smtClean="0">
                          <a:latin typeface="Arial Narrow" pitchFamily="34" charset="0"/>
                        </a:rPr>
                        <a:t>)</a:t>
                      </a:r>
                      <a:endParaRPr lang="pt-BR" dirty="0">
                        <a:latin typeface="Arial Narrow" pitchFamily="34" charset="0"/>
                      </a:endParaRPr>
                    </a:p>
                  </a:txBody>
                  <a:tcPr anchor="ctr"/>
                </a:tc>
                <a:tc>
                  <a:txBody>
                    <a:bodyPr/>
                    <a:lstStyle/>
                    <a:p>
                      <a:pPr algn="ctr"/>
                      <a:r>
                        <a:rPr lang="pt-BR" dirty="0" smtClean="0">
                          <a:latin typeface="Arial Narrow" pitchFamily="34" charset="0"/>
                        </a:rPr>
                        <a:t>55</a:t>
                      </a:r>
                      <a:endParaRPr lang="pt-BR" dirty="0">
                        <a:latin typeface="Arial Narrow" pitchFamily="34" charset="0"/>
                      </a:endParaRPr>
                    </a:p>
                  </a:txBody>
                  <a:tcPr anchor="ctr"/>
                </a:tc>
              </a:tr>
            </a:tbl>
          </a:graphicData>
        </a:graphic>
      </p:graphicFrame>
      <p:sp>
        <p:nvSpPr>
          <p:cNvPr id="13" name="CaixaDeTexto 12"/>
          <p:cNvSpPr txBox="1"/>
          <p:nvPr/>
        </p:nvSpPr>
        <p:spPr>
          <a:xfrm>
            <a:off x="6588224" y="6525344"/>
            <a:ext cx="2424062" cy="276999"/>
          </a:xfrm>
          <a:prstGeom prst="rect">
            <a:avLst/>
          </a:prstGeom>
          <a:noFill/>
        </p:spPr>
        <p:txBody>
          <a:bodyPr wrap="none" rtlCol="0">
            <a:spAutoFit/>
          </a:bodyPr>
          <a:lstStyle/>
          <a:p>
            <a:r>
              <a:rPr lang="pt-BR" sz="1200" dirty="0" smtClean="0">
                <a:latin typeface="Arial Narrow" pitchFamily="34" charset="0"/>
              </a:rPr>
              <a:t>Source: </a:t>
            </a:r>
            <a:r>
              <a:rPr lang="pt-BR" sz="1200" dirty="0" err="1" smtClean="0">
                <a:latin typeface="Arial Narrow" pitchFamily="34" charset="0"/>
              </a:rPr>
              <a:t>Ministry</a:t>
            </a:r>
            <a:r>
              <a:rPr lang="pt-BR" sz="1200" dirty="0" smtClean="0">
                <a:latin typeface="Arial Narrow" pitchFamily="34" charset="0"/>
              </a:rPr>
              <a:t> </a:t>
            </a:r>
            <a:r>
              <a:rPr lang="pt-BR" sz="1200" dirty="0" err="1" smtClean="0">
                <a:latin typeface="Arial Narrow" pitchFamily="34" charset="0"/>
              </a:rPr>
              <a:t>of</a:t>
            </a:r>
            <a:r>
              <a:rPr lang="pt-BR" sz="1200" dirty="0" smtClean="0">
                <a:latin typeface="Arial Narrow" pitchFamily="34" charset="0"/>
              </a:rPr>
              <a:t> Social </a:t>
            </a:r>
            <a:r>
              <a:rPr lang="pt-BR" sz="1200" dirty="0" err="1" smtClean="0">
                <a:latin typeface="Arial Narrow" pitchFamily="34" charset="0"/>
              </a:rPr>
              <a:t>Development</a:t>
            </a:r>
            <a:r>
              <a:rPr lang="pt-BR" sz="1200" dirty="0" smtClean="0">
                <a:latin typeface="Arial Narrow" pitchFamily="34" charset="0"/>
              </a:rPr>
              <a:t>.</a:t>
            </a:r>
            <a:endParaRPr lang="pt-BR" sz="1200" dirty="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Social </a:t>
            </a:r>
            <a:r>
              <a:rPr lang="pt-BR" sz="4900" dirty="0" err="1" smtClean="0">
                <a:latin typeface="Arial Narrow" pitchFamily="34" charset="0"/>
                <a:ea typeface="+mj-ea"/>
                <a:cs typeface="+mj-cs"/>
              </a:rPr>
              <a:t>Assistance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6" name="Gráfico 5"/>
          <p:cNvGraphicFramePr/>
          <p:nvPr/>
        </p:nvGraphicFramePr>
        <p:xfrm>
          <a:off x="971600" y="1844824"/>
          <a:ext cx="7344816" cy="4502224"/>
        </p:xfrm>
        <a:graphic>
          <a:graphicData uri="http://schemas.openxmlformats.org/drawingml/2006/chart">
            <c:chart xmlns:c="http://schemas.openxmlformats.org/drawingml/2006/chart" xmlns:r="http://schemas.openxmlformats.org/officeDocument/2006/relationships" r:id="rId2"/>
          </a:graphicData>
        </a:graphic>
      </p:graphicFrame>
      <p:sp>
        <p:nvSpPr>
          <p:cNvPr id="7" name="CaixaDeTexto 6"/>
          <p:cNvSpPr txBox="1"/>
          <p:nvPr/>
        </p:nvSpPr>
        <p:spPr>
          <a:xfrm>
            <a:off x="971600" y="1547500"/>
            <a:ext cx="7416824" cy="369332"/>
          </a:xfrm>
          <a:prstGeom prst="rect">
            <a:avLst/>
          </a:prstGeom>
          <a:noFill/>
        </p:spPr>
        <p:txBody>
          <a:bodyPr wrap="square" rtlCol="0">
            <a:spAutoFit/>
          </a:bodyPr>
          <a:lstStyle/>
          <a:p>
            <a:pPr algn="ctr"/>
            <a:r>
              <a:rPr lang="pt-BR" b="1" dirty="0" err="1" smtClean="0">
                <a:latin typeface="Arial Narrow" pitchFamily="34" charset="0"/>
              </a:rPr>
              <a:t>Individuals</a:t>
            </a:r>
            <a:r>
              <a:rPr lang="pt-BR" b="1" dirty="0" smtClean="0">
                <a:latin typeface="Arial Narrow" pitchFamily="34" charset="0"/>
              </a:rPr>
              <a:t> </a:t>
            </a:r>
            <a:r>
              <a:rPr lang="pt-BR" b="1" dirty="0" err="1" smtClean="0">
                <a:latin typeface="Arial Narrow" pitchFamily="34" charset="0"/>
              </a:rPr>
              <a:t>who</a:t>
            </a:r>
            <a:r>
              <a:rPr lang="pt-BR" b="1" dirty="0" smtClean="0">
                <a:latin typeface="Arial Narrow" pitchFamily="34" charset="0"/>
              </a:rPr>
              <a:t> </a:t>
            </a:r>
            <a:r>
              <a:rPr lang="pt-BR" b="1" dirty="0" err="1" smtClean="0">
                <a:latin typeface="Arial Narrow" pitchFamily="34" charset="0"/>
              </a:rPr>
              <a:t>benefit</a:t>
            </a:r>
            <a:r>
              <a:rPr lang="pt-BR" b="1" dirty="0" smtClean="0">
                <a:latin typeface="Arial Narrow" pitchFamily="34" charset="0"/>
              </a:rPr>
              <a:t> </a:t>
            </a:r>
            <a:r>
              <a:rPr lang="pt-BR" b="1" dirty="0" err="1" smtClean="0">
                <a:latin typeface="Arial Narrow" pitchFamily="34" charset="0"/>
              </a:rPr>
              <a:t>directly</a:t>
            </a:r>
            <a:r>
              <a:rPr lang="pt-BR" b="1" dirty="0" smtClean="0">
                <a:latin typeface="Arial Narrow" pitchFamily="34" charset="0"/>
              </a:rPr>
              <a:t> </a:t>
            </a:r>
            <a:r>
              <a:rPr lang="pt-BR" b="1" dirty="0" err="1" smtClean="0">
                <a:latin typeface="Arial Narrow" pitchFamily="34" charset="0"/>
              </a:rPr>
              <a:t>or</a:t>
            </a:r>
            <a:r>
              <a:rPr lang="pt-BR" b="1" dirty="0" smtClean="0">
                <a:latin typeface="Arial Narrow" pitchFamily="34" charset="0"/>
              </a:rPr>
              <a:t> </a:t>
            </a:r>
            <a:r>
              <a:rPr lang="pt-BR" b="1" dirty="0" err="1" smtClean="0">
                <a:latin typeface="Arial Narrow" pitchFamily="34" charset="0"/>
              </a:rPr>
              <a:t>indirectly</a:t>
            </a:r>
            <a:r>
              <a:rPr lang="pt-BR" b="1" dirty="0" smtClean="0">
                <a:latin typeface="Arial Narrow" pitchFamily="34" charset="0"/>
              </a:rPr>
              <a:t> </a:t>
            </a:r>
            <a:r>
              <a:rPr lang="pt-BR" b="1" dirty="0" err="1" smtClean="0">
                <a:latin typeface="Arial Narrow" pitchFamily="34" charset="0"/>
              </a:rPr>
              <a:t>from</a:t>
            </a:r>
            <a:r>
              <a:rPr lang="pt-BR" b="1" dirty="0" smtClean="0">
                <a:latin typeface="Arial Narrow" pitchFamily="34" charset="0"/>
              </a:rPr>
              <a:t> </a:t>
            </a:r>
            <a:r>
              <a:rPr lang="pt-BR" b="1" dirty="0" err="1" smtClean="0">
                <a:latin typeface="Arial Narrow" pitchFamily="34" charset="0"/>
              </a:rPr>
              <a:t>transfers</a:t>
            </a:r>
            <a:r>
              <a:rPr lang="pt-BR" b="1" dirty="0" smtClean="0">
                <a:latin typeface="Arial Narrow" pitchFamily="34" charset="0"/>
              </a:rPr>
              <a:t> - 2009</a:t>
            </a:r>
          </a:p>
        </p:txBody>
      </p:sp>
      <p:sp>
        <p:nvSpPr>
          <p:cNvPr id="8" name="CaixaDeTexto 7"/>
          <p:cNvSpPr txBox="1"/>
          <p:nvPr/>
        </p:nvSpPr>
        <p:spPr>
          <a:xfrm>
            <a:off x="4681125" y="6464369"/>
            <a:ext cx="3563283"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2009</a:t>
            </a:r>
            <a:endParaRPr lang="pt-BR" sz="1200" dirty="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92667" y="1284106"/>
            <a:ext cx="8043333" cy="5334000"/>
          </a:xfrm>
          <a:prstGeom prst="rect">
            <a:avLst/>
          </a:prstGeom>
          <a:noFill/>
          <a:ln>
            <a:noFill/>
          </a:ln>
        </p:spPr>
      </p:pic>
      <p:sp>
        <p:nvSpPr>
          <p:cNvPr id="3" name="Rectangle 2"/>
          <p:cNvSpPr/>
          <p:nvPr/>
        </p:nvSpPr>
        <p:spPr>
          <a:xfrm>
            <a:off x="254000" y="234835"/>
            <a:ext cx="8382000" cy="769441"/>
          </a:xfrm>
          <a:prstGeom prst="rect">
            <a:avLst/>
          </a:prstGeom>
        </p:spPr>
        <p:txBody>
          <a:bodyPr wrap="square">
            <a:spAutoFit/>
          </a:bodyPr>
          <a:lstStyle/>
          <a:p>
            <a:pPr algn="ctr"/>
            <a:r>
              <a:rPr lang="en-US" sz="2200" dirty="0">
                <a:latin typeface="Garamond"/>
                <a:cs typeface="Garamond"/>
              </a:rPr>
              <a:t>Share of </a:t>
            </a:r>
            <a:r>
              <a:rPr lang="en-US" sz="2200" dirty="0" err="1">
                <a:latin typeface="Garamond"/>
                <a:cs typeface="Garamond"/>
              </a:rPr>
              <a:t>Bolsa</a:t>
            </a:r>
            <a:r>
              <a:rPr lang="en-US" sz="2200" dirty="0">
                <a:latin typeface="Garamond"/>
                <a:cs typeface="Garamond"/>
              </a:rPr>
              <a:t> </a:t>
            </a:r>
            <a:r>
              <a:rPr lang="en-US" sz="2200" dirty="0" err="1">
                <a:latin typeface="Garamond"/>
                <a:cs typeface="Garamond"/>
              </a:rPr>
              <a:t>Família</a:t>
            </a:r>
            <a:r>
              <a:rPr lang="en-US" sz="2200" dirty="0">
                <a:latin typeface="Garamond"/>
                <a:cs typeface="Garamond"/>
              </a:rPr>
              <a:t>, Aid, Unemployment Insurance and BPC in Monetary Income, by Income </a:t>
            </a:r>
            <a:r>
              <a:rPr lang="en-US" sz="2200" dirty="0" err="1">
                <a:latin typeface="Garamond"/>
                <a:cs typeface="Garamond"/>
              </a:rPr>
              <a:t>Deciles</a:t>
            </a:r>
            <a:r>
              <a:rPr lang="en-US" sz="2200" dirty="0">
                <a:latin typeface="Garamond"/>
                <a:cs typeface="Garamond"/>
              </a:rPr>
              <a:t>, Brazil (2008–2009)</a:t>
            </a:r>
          </a:p>
        </p:txBody>
      </p:sp>
    </p:spTree>
    <p:extLst>
      <p:ext uri="{BB962C8B-B14F-4D97-AF65-F5344CB8AC3E}">
        <p14:creationId xmlns:p14="http://schemas.microsoft.com/office/powerpoint/2010/main" val="371255371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457200" y="44624"/>
            <a:ext cx="8229600" cy="1143000"/>
          </a:xfrm>
        </p:spPr>
        <p:txBody>
          <a:bodyPr>
            <a:normAutofit fontScale="90000"/>
          </a:bodyPr>
          <a:lstStyle/>
          <a:p>
            <a:r>
              <a:rPr lang="pt-BR" sz="4900" dirty="0" err="1" smtClean="0">
                <a:latin typeface="Arial Narrow" pitchFamily="34" charset="0"/>
              </a:rPr>
              <a:t>Income</a:t>
            </a:r>
            <a:r>
              <a:rPr lang="pt-BR" sz="4900" dirty="0" smtClean="0">
                <a:latin typeface="Arial Narrow" pitchFamily="34" charset="0"/>
              </a:rPr>
              <a:t> </a:t>
            </a:r>
            <a:r>
              <a:rPr lang="pt-BR" sz="4900" dirty="0" err="1" smtClean="0">
                <a:latin typeface="Arial Narrow" pitchFamily="34" charset="0"/>
              </a:rPr>
              <a:t>inequality</a:t>
            </a:r>
            <a:r>
              <a:rPr lang="pt-BR" sz="4900" dirty="0" smtClean="0">
                <a:latin typeface="Arial Narrow" pitchFamily="34" charset="0"/>
              </a:rPr>
              <a:t/>
            </a:r>
            <a:br>
              <a:rPr lang="pt-BR" sz="4900" dirty="0" smtClean="0">
                <a:latin typeface="Arial Narrow" pitchFamily="34" charset="0"/>
              </a:rPr>
            </a:br>
            <a:r>
              <a:rPr lang="pt-BR" sz="3600" dirty="0" smtClean="0">
                <a:latin typeface="Arial Narrow" pitchFamily="34" charset="0"/>
              </a:rPr>
              <a:t>(</a:t>
            </a:r>
            <a:r>
              <a:rPr lang="pt-BR" sz="3600" dirty="0" err="1" smtClean="0">
                <a:latin typeface="Arial Narrow" pitchFamily="34" charset="0"/>
              </a:rPr>
              <a:t>Gini</a:t>
            </a:r>
            <a:r>
              <a:rPr lang="pt-BR" sz="3600" dirty="0" smtClean="0">
                <a:latin typeface="Arial Narrow" pitchFamily="34" charset="0"/>
              </a:rPr>
              <a:t> </a:t>
            </a:r>
            <a:r>
              <a:rPr lang="pt-BR" sz="3600" dirty="0" err="1" smtClean="0">
                <a:latin typeface="Arial Narrow" pitchFamily="34" charset="0"/>
              </a:rPr>
              <a:t>Index</a:t>
            </a:r>
            <a:r>
              <a:rPr lang="pt-BR" sz="3600" dirty="0" smtClean="0">
                <a:latin typeface="Arial Narrow" pitchFamily="34" charset="0"/>
              </a:rPr>
              <a:t>)</a:t>
            </a:r>
            <a:endParaRPr lang="pt-BR" sz="3600" dirty="0">
              <a:latin typeface="Arial Narrow" pitchFamily="34" charset="0"/>
            </a:endParaRPr>
          </a:p>
        </p:txBody>
      </p:sp>
      <p:graphicFrame>
        <p:nvGraphicFramePr>
          <p:cNvPr id="5" name="Gráfico 4"/>
          <p:cNvGraphicFramePr/>
          <p:nvPr/>
        </p:nvGraphicFramePr>
        <p:xfrm>
          <a:off x="1475656" y="1556792"/>
          <a:ext cx="6267450" cy="3829050"/>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Conector reto 6"/>
          <p:cNvCxnSpPr/>
          <p:nvPr/>
        </p:nvCxnSpPr>
        <p:spPr>
          <a:xfrm>
            <a:off x="2411760" y="2492896"/>
            <a:ext cx="2160240" cy="72008"/>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to 8"/>
          <p:cNvCxnSpPr/>
          <p:nvPr/>
        </p:nvCxnSpPr>
        <p:spPr>
          <a:xfrm>
            <a:off x="4572000" y="2564904"/>
            <a:ext cx="2880320" cy="864096"/>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2699792" y="2060848"/>
            <a:ext cx="1529586" cy="323165"/>
          </a:xfrm>
          <a:prstGeom prst="rect">
            <a:avLst/>
          </a:prstGeom>
          <a:solidFill>
            <a:sysClr val="window" lastClr="FFFFFF"/>
          </a:solidFill>
        </p:spPr>
        <p:txBody>
          <a:bodyPr wrap="none" rtlCol="0">
            <a:spAutoFit/>
          </a:bodyPr>
          <a:lstStyle/>
          <a:p>
            <a:pPr algn="ctr"/>
            <a:r>
              <a:rPr lang="pt-BR" sz="1500" dirty="0" err="1" smtClean="0">
                <a:solidFill>
                  <a:srgbClr val="C00000"/>
                </a:solidFill>
                <a:latin typeface="Arial Narrow" pitchFamily="34" charset="0"/>
              </a:rPr>
              <a:t>Stagnant</a:t>
            </a:r>
            <a:r>
              <a:rPr lang="pt-BR" sz="1500" dirty="0" smtClean="0">
                <a:solidFill>
                  <a:srgbClr val="C00000"/>
                </a:solidFill>
                <a:latin typeface="Arial Narrow" pitchFamily="34" charset="0"/>
              </a:rPr>
              <a:t> </a:t>
            </a:r>
            <a:r>
              <a:rPr lang="pt-BR" sz="1500" dirty="0" err="1" smtClean="0">
                <a:solidFill>
                  <a:srgbClr val="C00000"/>
                </a:solidFill>
                <a:latin typeface="Arial Narrow" pitchFamily="34" charset="0"/>
              </a:rPr>
              <a:t>inequality</a:t>
            </a:r>
            <a:endParaRPr lang="pt-BR" sz="1500" dirty="0">
              <a:solidFill>
                <a:srgbClr val="C00000"/>
              </a:solidFill>
              <a:latin typeface="Arial Narrow" pitchFamily="34" charset="0"/>
            </a:endParaRPr>
          </a:p>
        </p:txBody>
      </p:sp>
      <p:sp>
        <p:nvSpPr>
          <p:cNvPr id="13" name="CaixaDeTexto 12"/>
          <p:cNvSpPr txBox="1"/>
          <p:nvPr/>
        </p:nvSpPr>
        <p:spPr>
          <a:xfrm>
            <a:off x="3995936" y="5157192"/>
            <a:ext cx="395762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1995-2009</a:t>
            </a:r>
            <a:endParaRPr lang="pt-BR" sz="1200" dirty="0">
              <a:latin typeface="Arial Narrow" pitchFamily="34" charset="0"/>
            </a:endParaRPr>
          </a:p>
        </p:txBody>
      </p:sp>
      <p:sp>
        <p:nvSpPr>
          <p:cNvPr id="14" name="CaixaDeTexto 13"/>
          <p:cNvSpPr txBox="1"/>
          <p:nvPr/>
        </p:nvSpPr>
        <p:spPr>
          <a:xfrm>
            <a:off x="395536" y="5517232"/>
            <a:ext cx="8424936" cy="1200329"/>
          </a:xfrm>
          <a:prstGeom prst="rect">
            <a:avLst/>
          </a:prstGeom>
          <a:noFill/>
        </p:spPr>
        <p:txBody>
          <a:bodyPr wrap="square" rtlCol="0">
            <a:spAutoFit/>
          </a:bodyPr>
          <a:lstStyle/>
          <a:p>
            <a:r>
              <a:rPr lang="pt-BR" dirty="0" err="1" smtClean="0">
                <a:latin typeface="Arial Narrow" pitchFamily="34" charset="0"/>
              </a:rPr>
              <a:t>After</a:t>
            </a:r>
            <a:r>
              <a:rPr lang="pt-BR" dirty="0" smtClean="0">
                <a:latin typeface="Arial Narrow" pitchFamily="34" charset="0"/>
              </a:rPr>
              <a:t> </a:t>
            </a:r>
            <a:r>
              <a:rPr lang="pt-BR" dirty="0" err="1" smtClean="0">
                <a:latin typeface="Arial Narrow" pitchFamily="34" charset="0"/>
              </a:rPr>
              <a:t>decades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stagnant</a:t>
            </a:r>
            <a:r>
              <a:rPr lang="pt-BR" dirty="0" smtClean="0">
                <a:latin typeface="Arial Narrow" pitchFamily="34" charset="0"/>
              </a:rPr>
              <a:t> </a:t>
            </a:r>
            <a:r>
              <a:rPr lang="pt-BR" dirty="0" err="1" smtClean="0">
                <a:latin typeface="Arial Narrow" pitchFamily="34" charset="0"/>
              </a:rPr>
              <a:t>or</a:t>
            </a:r>
            <a:r>
              <a:rPr lang="pt-BR" dirty="0" smtClean="0">
                <a:latin typeface="Arial Narrow" pitchFamily="34" charset="0"/>
              </a:rPr>
              <a:t> </a:t>
            </a:r>
            <a:r>
              <a:rPr lang="pt-BR" dirty="0" err="1" smtClean="0">
                <a:latin typeface="Arial Narrow" pitchFamily="34" charset="0"/>
              </a:rPr>
              <a:t>rising</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Gini</a:t>
            </a:r>
            <a:r>
              <a:rPr lang="pt-BR" dirty="0" smtClean="0">
                <a:latin typeface="Arial Narrow" pitchFamily="34" charset="0"/>
              </a:rPr>
              <a:t> </a:t>
            </a:r>
            <a:r>
              <a:rPr lang="pt-BR" dirty="0" err="1" smtClean="0">
                <a:latin typeface="Arial Narrow" pitchFamily="34" charset="0"/>
              </a:rPr>
              <a:t>index</a:t>
            </a:r>
            <a:r>
              <a:rPr lang="pt-BR" dirty="0" smtClean="0">
                <a:latin typeface="Arial Narrow" pitchFamily="34" charset="0"/>
              </a:rPr>
              <a:t> </a:t>
            </a:r>
            <a:r>
              <a:rPr lang="pt-BR" dirty="0" err="1" smtClean="0">
                <a:latin typeface="Arial Narrow" pitchFamily="34" charset="0"/>
              </a:rPr>
              <a:t>declined</a:t>
            </a:r>
            <a:r>
              <a:rPr lang="pt-BR" dirty="0" smtClean="0">
                <a:latin typeface="Arial Narrow" pitchFamily="34" charset="0"/>
              </a:rPr>
              <a:t> </a:t>
            </a:r>
            <a:r>
              <a:rPr lang="pt-BR" dirty="0" err="1" smtClean="0">
                <a:latin typeface="Arial Narrow" pitchFamily="34" charset="0"/>
              </a:rPr>
              <a:t>swiftly</a:t>
            </a:r>
            <a:r>
              <a:rPr lang="pt-BR" dirty="0" smtClean="0">
                <a:latin typeface="Arial Narrow" pitchFamily="34" charset="0"/>
              </a:rPr>
              <a:t> in </a:t>
            </a:r>
            <a:r>
              <a:rPr lang="pt-BR" dirty="0" err="1" smtClean="0">
                <a:latin typeface="Arial Narrow" pitchFamily="34" charset="0"/>
              </a:rPr>
              <a:t>the</a:t>
            </a:r>
            <a:r>
              <a:rPr lang="pt-BR" dirty="0" smtClean="0">
                <a:latin typeface="Arial Narrow" pitchFamily="34" charset="0"/>
              </a:rPr>
              <a:t> 2000s. </a:t>
            </a:r>
            <a:r>
              <a:rPr lang="pt-BR" dirty="0" err="1" smtClean="0">
                <a:latin typeface="Arial Narrow" pitchFamily="34" charset="0"/>
              </a:rPr>
              <a:t>Nevertheless</a:t>
            </a:r>
            <a:r>
              <a:rPr lang="pt-BR" dirty="0" smtClean="0">
                <a:latin typeface="Arial Narrow" pitchFamily="34" charset="0"/>
              </a:rPr>
              <a:t>, </a:t>
            </a:r>
            <a:r>
              <a:rPr lang="pt-BR" dirty="0" err="1" smtClean="0">
                <a:latin typeface="Arial Narrow" pitchFamily="34" charset="0"/>
              </a:rPr>
              <a:t>Brazilian</a:t>
            </a:r>
            <a:r>
              <a:rPr lang="pt-BR" dirty="0" smtClean="0">
                <a:latin typeface="Arial Narrow" pitchFamily="34" charset="0"/>
              </a:rPr>
              <a:t> </a:t>
            </a:r>
            <a:r>
              <a:rPr lang="pt-BR" dirty="0" err="1" smtClean="0">
                <a:latin typeface="Arial Narrow" pitchFamily="34" charset="0"/>
              </a:rPr>
              <a:t>income</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is still </a:t>
            </a:r>
            <a:r>
              <a:rPr lang="pt-BR" dirty="0" err="1" smtClean="0">
                <a:latin typeface="Arial Narrow" pitchFamily="34" charset="0"/>
              </a:rPr>
              <a:t>considerably</a:t>
            </a:r>
            <a:r>
              <a:rPr lang="pt-BR" dirty="0" smtClean="0">
                <a:latin typeface="Arial Narrow" pitchFamily="34" charset="0"/>
              </a:rPr>
              <a:t> </a:t>
            </a:r>
            <a:r>
              <a:rPr lang="pt-BR" dirty="0" err="1" smtClean="0">
                <a:latin typeface="Arial Narrow" pitchFamily="34" charset="0"/>
              </a:rPr>
              <a:t>large</a:t>
            </a:r>
            <a:r>
              <a:rPr lang="pt-BR" dirty="0" smtClean="0">
                <a:latin typeface="Arial Narrow" pitchFamily="34" charset="0"/>
              </a:rPr>
              <a:t>: </a:t>
            </a:r>
            <a:r>
              <a:rPr lang="pt-BR" dirty="0" err="1" smtClean="0">
                <a:latin typeface="Arial Narrow" pitchFamily="34" charset="0"/>
              </a:rPr>
              <a:t>even</a:t>
            </a:r>
            <a:r>
              <a:rPr lang="pt-BR" dirty="0" smtClean="0">
                <a:latin typeface="Arial Narrow" pitchFamily="34" charset="0"/>
              </a:rPr>
              <a:t> </a:t>
            </a:r>
            <a:r>
              <a:rPr lang="pt-BR" dirty="0" err="1" smtClean="0">
                <a:latin typeface="Arial Narrow" pitchFamily="34" charset="0"/>
              </a:rPr>
              <a:t>if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current</a:t>
            </a:r>
            <a:r>
              <a:rPr lang="pt-BR" dirty="0" smtClean="0">
                <a:latin typeface="Arial Narrow" pitchFamily="34" charset="0"/>
              </a:rPr>
              <a:t> </a:t>
            </a:r>
            <a:r>
              <a:rPr lang="pt-BR" dirty="0" err="1" smtClean="0">
                <a:latin typeface="Arial Narrow" pitchFamily="34" charset="0"/>
              </a:rPr>
              <a:t>pace</a:t>
            </a:r>
            <a:r>
              <a:rPr lang="pt-BR" dirty="0" smtClean="0">
                <a:latin typeface="Arial Narrow" pitchFamily="34" charset="0"/>
              </a:rPr>
              <a:t> is </a:t>
            </a:r>
            <a:r>
              <a:rPr lang="pt-BR" dirty="0" err="1" smtClean="0">
                <a:latin typeface="Arial Narrow" pitchFamily="34" charset="0"/>
              </a:rPr>
              <a:t>maintained</a:t>
            </a:r>
            <a:r>
              <a:rPr lang="pt-BR" dirty="0" smtClean="0">
                <a:latin typeface="Arial Narrow" pitchFamily="34" charset="0"/>
              </a:rPr>
              <a:t>, it </a:t>
            </a:r>
            <a:r>
              <a:rPr lang="pt-BR" dirty="0" err="1" smtClean="0">
                <a:latin typeface="Arial Narrow" pitchFamily="34" charset="0"/>
              </a:rPr>
              <a:t>would</a:t>
            </a:r>
            <a:r>
              <a:rPr lang="pt-BR" dirty="0" smtClean="0">
                <a:latin typeface="Arial Narrow" pitchFamily="34" charset="0"/>
              </a:rPr>
              <a:t> </a:t>
            </a:r>
            <a:r>
              <a:rPr lang="pt-BR" dirty="0" err="1" smtClean="0">
                <a:latin typeface="Arial Narrow" pitchFamily="34" charset="0"/>
              </a:rPr>
              <a:t>take</a:t>
            </a:r>
            <a:r>
              <a:rPr lang="pt-BR" dirty="0" smtClean="0">
                <a:latin typeface="Arial Narrow" pitchFamily="34" charset="0"/>
              </a:rPr>
              <a:t> </a:t>
            </a:r>
            <a:r>
              <a:rPr lang="pt-BR" dirty="0" err="1" smtClean="0">
                <a:latin typeface="Arial Narrow" pitchFamily="34" charset="0"/>
              </a:rPr>
              <a:t>another</a:t>
            </a:r>
            <a:r>
              <a:rPr lang="pt-BR" dirty="0" smtClean="0">
                <a:latin typeface="Arial Narrow" pitchFamily="34" charset="0"/>
              </a:rPr>
              <a:t> </a:t>
            </a:r>
            <a:r>
              <a:rPr lang="pt-BR" dirty="0" err="1" smtClean="0">
                <a:latin typeface="Arial Narrow" pitchFamily="34" charset="0"/>
              </a:rPr>
              <a:t>couple</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decades</a:t>
            </a:r>
            <a:r>
              <a:rPr lang="pt-BR" dirty="0" smtClean="0">
                <a:latin typeface="Arial Narrow" pitchFamily="34" charset="0"/>
              </a:rPr>
              <a:t> to </a:t>
            </a:r>
            <a:r>
              <a:rPr lang="pt-BR" dirty="0" err="1" smtClean="0">
                <a:latin typeface="Arial Narrow" pitchFamily="34" charset="0"/>
              </a:rPr>
              <a:t>reach</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a:t>
            </a:r>
            <a:r>
              <a:rPr lang="pt-BR" dirty="0" err="1" smtClean="0">
                <a:latin typeface="Arial Narrow" pitchFamily="34" charset="0"/>
              </a:rPr>
              <a:t>levels</a:t>
            </a:r>
            <a:r>
              <a:rPr lang="pt-BR" dirty="0" smtClean="0">
                <a:latin typeface="Arial Narrow" pitchFamily="34" charset="0"/>
              </a:rPr>
              <a:t> </a:t>
            </a:r>
            <a:r>
              <a:rPr lang="pt-BR" dirty="0" err="1" smtClean="0">
                <a:latin typeface="Arial Narrow" pitchFamily="34" charset="0"/>
              </a:rPr>
              <a:t>presently</a:t>
            </a:r>
            <a:r>
              <a:rPr lang="pt-BR" dirty="0" smtClean="0">
                <a:latin typeface="Arial Narrow" pitchFamily="34" charset="0"/>
              </a:rPr>
              <a:t> </a:t>
            </a:r>
            <a:r>
              <a:rPr lang="pt-BR" dirty="0" err="1" smtClean="0">
                <a:latin typeface="Arial Narrow" pitchFamily="34" charset="0"/>
              </a:rPr>
              <a:t>found</a:t>
            </a:r>
            <a:r>
              <a:rPr lang="pt-BR" dirty="0" smtClean="0">
                <a:latin typeface="Arial Narrow" pitchFamily="34" charset="0"/>
              </a:rPr>
              <a:t> in </a:t>
            </a:r>
            <a:r>
              <a:rPr lang="pt-BR" dirty="0" err="1" smtClean="0">
                <a:latin typeface="Arial Narrow" pitchFamily="34" charset="0"/>
              </a:rPr>
              <a:t>developed</a:t>
            </a:r>
            <a:r>
              <a:rPr lang="pt-BR" dirty="0" smtClean="0">
                <a:latin typeface="Arial Narrow" pitchFamily="34" charset="0"/>
              </a:rPr>
              <a:t> countries. </a:t>
            </a:r>
            <a:endParaRPr lang="pt-BR" dirty="0">
              <a:latin typeface="Arial Narrow" pitchFamily="34" charset="0"/>
            </a:endParaRPr>
          </a:p>
        </p:txBody>
      </p:sp>
      <p:sp>
        <p:nvSpPr>
          <p:cNvPr id="15" name="CaixaDeTexto 14"/>
          <p:cNvSpPr txBox="1"/>
          <p:nvPr/>
        </p:nvSpPr>
        <p:spPr>
          <a:xfrm>
            <a:off x="6084168" y="2276872"/>
            <a:ext cx="1146468" cy="553998"/>
          </a:xfrm>
          <a:prstGeom prst="rect">
            <a:avLst/>
          </a:prstGeom>
          <a:solidFill>
            <a:prstClr val="white"/>
          </a:solidFill>
        </p:spPr>
        <p:txBody>
          <a:bodyPr wrap="none" rtlCol="0">
            <a:spAutoFit/>
          </a:bodyPr>
          <a:lstStyle/>
          <a:p>
            <a:pPr algn="ctr"/>
            <a:r>
              <a:rPr lang="pt-BR" sz="1500" dirty="0" smtClean="0">
                <a:solidFill>
                  <a:srgbClr val="C00000"/>
                </a:solidFill>
                <a:latin typeface="Arial Narrow" pitchFamily="34" charset="0"/>
              </a:rPr>
              <a:t>∆ 2001-2009:</a:t>
            </a:r>
          </a:p>
          <a:p>
            <a:pPr algn="ctr"/>
            <a:r>
              <a:rPr lang="pt-BR" sz="1500" dirty="0" smtClean="0">
                <a:solidFill>
                  <a:srgbClr val="C00000"/>
                </a:solidFill>
                <a:latin typeface="Arial Narrow" pitchFamily="34" charset="0"/>
              </a:rPr>
              <a:t>-9.2%</a:t>
            </a:r>
            <a:endParaRPr lang="pt-BR" sz="1500" dirty="0">
              <a:solidFill>
                <a:srgbClr val="C00000"/>
              </a:solidFill>
              <a:latin typeface="Arial Narrow" pitchFamily="34" charset="0"/>
            </a:endParaRPr>
          </a:p>
        </p:txBody>
      </p:sp>
    </p:spTree>
    <p:extLst>
      <p:ext uri="{BB962C8B-B14F-4D97-AF65-F5344CB8AC3E}">
        <p14:creationId xmlns:p14="http://schemas.microsoft.com/office/powerpoint/2010/main" val="4023192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down)">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Gini</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decomposition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16" name="Tabela 15"/>
          <p:cNvGraphicFramePr>
            <a:graphicFrameLocks noGrp="1"/>
          </p:cNvGraphicFramePr>
          <p:nvPr/>
        </p:nvGraphicFramePr>
        <p:xfrm>
          <a:off x="0" y="2078320"/>
          <a:ext cx="9144000" cy="3870960"/>
        </p:xfrm>
        <a:graphic>
          <a:graphicData uri="http://schemas.openxmlformats.org/drawingml/2006/table">
            <a:tbl>
              <a:tblPr firstRow="1" lastRow="1" bandRow="1">
                <a:tableStyleId>{5C22544A-7EE6-4342-B048-85BDC9FD1C3A}</a:tableStyleId>
              </a:tblPr>
              <a:tblGrid>
                <a:gridCol w="914400"/>
                <a:gridCol w="914400"/>
                <a:gridCol w="914400"/>
                <a:gridCol w="914400"/>
                <a:gridCol w="914400"/>
                <a:gridCol w="914400"/>
                <a:gridCol w="914400"/>
                <a:gridCol w="914400"/>
                <a:gridCol w="914400"/>
                <a:gridCol w="914400"/>
              </a:tblGrid>
              <a:tr h="370840">
                <a:tc gridSpan="2">
                  <a:txBody>
                    <a:bodyPr/>
                    <a:lstStyle/>
                    <a:p>
                      <a:pPr algn="ct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2001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2009</a:t>
                      </a:r>
                      <a:endParaRPr lang="pt-BR" sz="1500" dirty="0">
                        <a:latin typeface="Arial Narrow" pitchFamily="34" charset="0"/>
                      </a:endParaRPr>
                    </a:p>
                  </a:txBody>
                  <a:tcPr anchor="ctr"/>
                </a:tc>
              </a:tr>
              <a:tr h="370840">
                <a:tc rowSpan="2">
                  <a:txBody>
                    <a:bodyPr/>
                    <a:lstStyle/>
                    <a:p>
                      <a:pPr algn="ctr"/>
                      <a:r>
                        <a:rPr lang="pt-BR" sz="1500" dirty="0" smtClean="0">
                          <a:latin typeface="Arial Narrow" pitchFamily="34" charset="0"/>
                        </a:rPr>
                        <a:t>Labor</a:t>
                      </a:r>
                      <a:endParaRPr lang="pt-BR" sz="1500" dirty="0">
                        <a:latin typeface="Arial Narrow" pitchFamily="34" charset="0"/>
                      </a:endParaRPr>
                    </a:p>
                  </a:txBody>
                  <a:tcPr anchor="ctr"/>
                </a:tc>
                <a:tc>
                  <a:txBody>
                    <a:bodyPr/>
                    <a:lstStyle/>
                    <a:p>
                      <a:pPr algn="ctr"/>
                      <a:r>
                        <a:rPr lang="pt-BR" sz="1500" i="1" dirty="0" err="1" smtClean="0">
                          <a:latin typeface="Arial Narrow" pitchFamily="34" charset="0"/>
                        </a:rPr>
                        <a:t>Minimum</a:t>
                      </a:r>
                      <a:r>
                        <a:rPr lang="pt-BR" sz="1500" i="1" baseline="0" dirty="0" smtClean="0">
                          <a:latin typeface="Arial Narrow" pitchFamily="34" charset="0"/>
                        </a:rPr>
                        <a:t> </a:t>
                      </a:r>
                      <a:r>
                        <a:rPr lang="pt-BR" sz="1500" i="1" baseline="0" dirty="0" err="1" smtClean="0">
                          <a:latin typeface="Arial Narrow" pitchFamily="34" charset="0"/>
                        </a:rPr>
                        <a:t>wage</a:t>
                      </a:r>
                      <a:endParaRPr lang="pt-BR" sz="1500" i="1" dirty="0">
                        <a:latin typeface="Arial Narrow" pitchFamily="34" charset="0"/>
                      </a:endParaRPr>
                    </a:p>
                  </a:txBody>
                  <a:tcPr/>
                </a:tc>
                <a:tc>
                  <a:txBody>
                    <a:bodyPr/>
                    <a:lstStyle/>
                    <a:p>
                      <a:pPr algn="ctr"/>
                      <a:r>
                        <a:rPr lang="pt-BR" sz="1500" dirty="0" smtClean="0">
                          <a:latin typeface="Arial Narrow" pitchFamily="34" charset="0"/>
                        </a:rPr>
                        <a:t>-0.115</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-0.091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0.021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0.036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-0.002</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-0.6</a:t>
                      </a:r>
                      <a:endParaRPr lang="pt-BR" sz="1500" dirty="0">
                        <a:latin typeface="Arial Narrow" pitchFamily="34" charset="0"/>
                      </a:endParaRPr>
                    </a:p>
                  </a:txBody>
                  <a:tcPr anchor="ctr"/>
                </a:tc>
              </a:tr>
              <a:tr h="370840">
                <a:tc vMerge="1">
                  <a:txBody>
                    <a:bodyPr/>
                    <a:lstStyle/>
                    <a:p>
                      <a:pPr algn="ctr"/>
                      <a:endParaRPr lang="pt-BR" sz="1500" dirty="0">
                        <a:latin typeface="Arial Narrow" pitchFamily="34" charset="0"/>
                      </a:endParaRPr>
                    </a:p>
                  </a:txBody>
                  <a:tcPr/>
                </a:tc>
                <a:tc>
                  <a:txBody>
                    <a:bodyPr/>
                    <a:lstStyle/>
                    <a:p>
                      <a:pPr algn="ctr"/>
                      <a:r>
                        <a:rPr lang="pt-BR" sz="1500" i="1" dirty="0" err="1" smtClean="0">
                          <a:latin typeface="Arial Narrow" pitchFamily="34" charset="0"/>
                        </a:rPr>
                        <a:t>Other</a:t>
                      </a:r>
                      <a:endParaRPr lang="pt-BR" sz="1500" i="1" dirty="0">
                        <a:latin typeface="Arial Narrow" pitchFamily="34" charset="0"/>
                      </a:endParaRPr>
                    </a:p>
                  </a:txBody>
                  <a:tcPr/>
                </a:tc>
                <a:tc>
                  <a:txBody>
                    <a:bodyPr/>
                    <a:lstStyle/>
                    <a:p>
                      <a:pPr algn="ctr"/>
                      <a:r>
                        <a:rPr lang="pt-BR" sz="1500" dirty="0" smtClean="0">
                          <a:latin typeface="Arial Narrow" pitchFamily="34" charset="0"/>
                        </a:rPr>
                        <a:t>0.608</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0.576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0.759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0.726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0.461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0.418</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77.7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77.5</a:t>
                      </a:r>
                      <a:endParaRPr lang="pt-BR" sz="1500" dirty="0">
                        <a:latin typeface="Arial Narrow" pitchFamily="34" charset="0"/>
                      </a:endParaRPr>
                    </a:p>
                  </a:txBody>
                  <a:tcPr anchor="ctr"/>
                </a:tc>
              </a:tr>
              <a:tr h="370840">
                <a:tc rowSpan="2">
                  <a:txBody>
                    <a:bodyPr/>
                    <a:lstStyle/>
                    <a:p>
                      <a:pPr algn="ctr"/>
                      <a:r>
                        <a:rPr lang="pt-BR" sz="1500" dirty="0" err="1" smtClean="0">
                          <a:latin typeface="Arial Narrow" pitchFamily="34" charset="0"/>
                        </a:rPr>
                        <a:t>Pensions</a:t>
                      </a:r>
                      <a:endParaRPr lang="pt-BR" sz="1500" dirty="0">
                        <a:latin typeface="Arial Narrow" pitchFamily="34" charset="0"/>
                      </a:endParaRPr>
                    </a:p>
                  </a:txBody>
                  <a:tcPr anchor="ctr"/>
                </a:tc>
                <a:tc>
                  <a:txBody>
                    <a:bodyPr/>
                    <a:lstStyle/>
                    <a:p>
                      <a:pPr algn="ctr"/>
                      <a:r>
                        <a:rPr lang="pt-BR" sz="1500" i="1" dirty="0" err="1" smtClean="0">
                          <a:latin typeface="Arial Narrow" pitchFamily="34" charset="0"/>
                        </a:rPr>
                        <a:t>Minimum</a:t>
                      </a:r>
                      <a:r>
                        <a:rPr lang="pt-BR" sz="1500" i="1" baseline="0" dirty="0" smtClean="0">
                          <a:latin typeface="Arial Narrow" pitchFamily="34" charset="0"/>
                        </a:rPr>
                        <a:t> </a:t>
                      </a:r>
                      <a:r>
                        <a:rPr lang="pt-BR" sz="1500" i="1" baseline="0" dirty="0" err="1" smtClean="0">
                          <a:latin typeface="Arial Narrow" pitchFamily="34" charset="0"/>
                        </a:rPr>
                        <a:t>wage</a:t>
                      </a:r>
                      <a:endParaRPr lang="pt-BR" sz="1500" i="1" dirty="0">
                        <a:latin typeface="Arial Narrow" pitchFamily="34" charset="0"/>
                      </a:endParaRPr>
                    </a:p>
                  </a:txBody>
                  <a:tcPr/>
                </a:tc>
                <a:tc>
                  <a:txBody>
                    <a:bodyPr/>
                    <a:lstStyle/>
                    <a:p>
                      <a:pPr algn="ctr"/>
                      <a:r>
                        <a:rPr lang="pt-BR" sz="1500" dirty="0" smtClean="0">
                          <a:latin typeface="Arial Narrow" pitchFamily="34" charset="0"/>
                        </a:rPr>
                        <a:t>0.097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0.157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0.037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0.057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1.7</a:t>
                      </a:r>
                      <a:endParaRPr lang="pt-BR" sz="1500" dirty="0">
                        <a:latin typeface="Arial Narrow" pitchFamily="34" charset="0"/>
                      </a:endParaRPr>
                    </a:p>
                  </a:txBody>
                  <a:tcPr anchor="ctr"/>
                </a:tc>
              </a:tr>
              <a:tr h="370840">
                <a:tc vMerge="1">
                  <a:txBody>
                    <a:bodyPr/>
                    <a:lstStyle/>
                    <a:p>
                      <a:pPr algn="ctr"/>
                      <a:endParaRPr lang="pt-BR" sz="1500" dirty="0">
                        <a:latin typeface="Arial Narrow" pitchFamily="34" charset="0"/>
                      </a:endParaRPr>
                    </a:p>
                  </a:txBody>
                  <a:tcPr/>
                </a:tc>
                <a:tc>
                  <a:txBody>
                    <a:bodyPr/>
                    <a:lstStyle/>
                    <a:p>
                      <a:pPr algn="ctr"/>
                      <a:r>
                        <a:rPr lang="pt-BR" sz="1500" i="1" dirty="0" err="1" smtClean="0">
                          <a:latin typeface="Arial Narrow" pitchFamily="34" charset="0"/>
                        </a:rPr>
                        <a:t>Other</a:t>
                      </a:r>
                      <a:endParaRPr lang="pt-BR" sz="1500" i="1" dirty="0">
                        <a:latin typeface="Arial Narrow" pitchFamily="34" charset="0"/>
                      </a:endParaRPr>
                    </a:p>
                  </a:txBody>
                  <a:tcPr/>
                </a:tc>
                <a:tc>
                  <a:txBody>
                    <a:bodyPr/>
                    <a:lstStyle/>
                    <a:p>
                      <a:pPr algn="ctr"/>
                      <a:r>
                        <a:rPr lang="pt-BR" sz="1500" dirty="0" smtClean="0">
                          <a:latin typeface="Arial Narrow" pitchFamily="34" charset="0"/>
                        </a:rPr>
                        <a:t>0.743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0.742</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0.134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0.131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0.099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0.097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16.7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18.0</a:t>
                      </a:r>
                      <a:endParaRPr lang="pt-BR" sz="1500" dirty="0">
                        <a:latin typeface="Arial Narrow" pitchFamily="34" charset="0"/>
                      </a:endParaRPr>
                    </a:p>
                  </a:txBody>
                  <a:tcPr anchor="ctr"/>
                </a:tc>
              </a:tr>
              <a:tr h="370840">
                <a:tc gridSpan="2">
                  <a:txBody>
                    <a:bodyPr/>
                    <a:lstStyle/>
                    <a:p>
                      <a:pPr algn="ctr"/>
                      <a:r>
                        <a:rPr lang="pt-BR" sz="1500" dirty="0" smtClean="0">
                          <a:latin typeface="Arial Narrow" pitchFamily="34" charset="0"/>
                        </a:rPr>
                        <a:t>Programa Bolsa Família &amp;</a:t>
                      </a:r>
                      <a:r>
                        <a:rPr lang="pt-BR" sz="1500" baseline="0" dirty="0" smtClean="0">
                          <a:latin typeface="Arial Narrow" pitchFamily="34" charset="0"/>
                        </a:rPr>
                        <a:t> </a:t>
                      </a:r>
                      <a:r>
                        <a:rPr lang="pt-BR" sz="1500" baseline="0" dirty="0" err="1" smtClean="0">
                          <a:latin typeface="Arial Narrow" pitchFamily="34" charset="0"/>
                        </a:rPr>
                        <a:t>other</a:t>
                      </a:r>
                      <a:r>
                        <a:rPr lang="pt-BR" sz="1500" baseline="0" dirty="0" smtClean="0">
                          <a:latin typeface="Arial Narrow" pitchFamily="34" charset="0"/>
                        </a:rPr>
                        <a:t> </a:t>
                      </a:r>
                      <a:r>
                        <a:rPr lang="pt-BR" sz="1500" baseline="0" dirty="0" err="1" smtClean="0">
                          <a:latin typeface="Arial Narrow" pitchFamily="34" charset="0"/>
                        </a:rPr>
                        <a:t>CCTs</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-0.315</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-0.526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-0.7</a:t>
                      </a:r>
                      <a:endParaRPr lang="pt-BR" sz="1500" dirty="0">
                        <a:latin typeface="Arial Narrow" pitchFamily="34" charset="0"/>
                      </a:endParaRPr>
                    </a:p>
                  </a:txBody>
                  <a:tcPr anchor="ctr"/>
                </a:tc>
              </a:tr>
              <a:tr h="370840">
                <a:tc gridSpan="2">
                  <a:txBody>
                    <a:bodyPr/>
                    <a:lstStyle/>
                    <a:p>
                      <a:pPr algn="ctr"/>
                      <a:r>
                        <a:rPr lang="pt-BR" sz="1500" dirty="0" smtClean="0">
                          <a:latin typeface="Arial Narrow" pitchFamily="34" charset="0"/>
                        </a:rPr>
                        <a:t>BPC</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500" dirty="0" smtClean="0">
                          <a:latin typeface="Arial Narrow" pitchFamily="34" charset="0"/>
                        </a:rPr>
                        <a:t>-0.081</a:t>
                      </a:r>
                    </a:p>
                  </a:txBody>
                  <a:tcPr anchor="ctr"/>
                </a:tc>
                <a:tc>
                  <a:txBody>
                    <a:bodyPr/>
                    <a:lstStyle/>
                    <a:p>
                      <a:pPr algn="ctr"/>
                      <a:r>
                        <a:rPr lang="pt-BR" sz="1500" dirty="0" smtClean="0">
                          <a:latin typeface="Arial Narrow" pitchFamily="34" charset="0"/>
                        </a:rPr>
                        <a:t>-0.016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a:t>
                      </a:r>
                      <a:endParaRPr lang="pt-BR" sz="1500" dirty="0">
                        <a:latin typeface="Arial Narrow" pitchFamily="34" charset="0"/>
                      </a:endParaRPr>
                    </a:p>
                  </a:txBody>
                  <a:tcPr anchor="ctr"/>
                </a:tc>
              </a:tr>
              <a:tr h="370840">
                <a:tc gridSpan="2">
                  <a:txBody>
                    <a:bodyPr/>
                    <a:lstStyle/>
                    <a:p>
                      <a:pPr algn="ctr"/>
                      <a:r>
                        <a:rPr lang="pt-BR" sz="1500" dirty="0" err="1" smtClean="0">
                          <a:latin typeface="Arial Narrow" pitchFamily="34" charset="0"/>
                        </a:rPr>
                        <a:t>Other</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0.672</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0.603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0.048</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0.037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0.032</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0.022</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5.4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4.2</a:t>
                      </a:r>
                      <a:endParaRPr lang="pt-BR" sz="1500" dirty="0">
                        <a:latin typeface="Arial Narrow" pitchFamily="34" charset="0"/>
                      </a:endParaRPr>
                    </a:p>
                  </a:txBody>
                  <a:tcPr anchor="ctr"/>
                </a:tc>
              </a:tr>
              <a:tr h="370840">
                <a:tc gridSpan="4">
                  <a:txBody>
                    <a:bodyPr/>
                    <a:lstStyle/>
                    <a:p>
                      <a:pPr algn="ctr"/>
                      <a:r>
                        <a:rPr lang="pt-BR" sz="1500" dirty="0" err="1" smtClean="0">
                          <a:latin typeface="Arial Narrow" pitchFamily="34" charset="0"/>
                        </a:rPr>
                        <a:t>Gini</a:t>
                      </a:r>
                      <a:endParaRPr lang="pt-BR" sz="1500" dirty="0">
                        <a:latin typeface="Arial Narrow" pitchFamily="34" charset="0"/>
                      </a:endParaRPr>
                    </a:p>
                  </a:txBody>
                  <a:tcPr/>
                </a:tc>
                <a:tc hMerge="1">
                  <a:txBody>
                    <a:bodyPr/>
                    <a:lstStyle/>
                    <a:p>
                      <a:endParaRPr lang="pt-BR"/>
                    </a:p>
                  </a:txBody>
                  <a:tcPr/>
                </a:tc>
                <a:tc hMerge="1">
                  <a:txBody>
                    <a:bodyPr/>
                    <a:lstStyle/>
                    <a:p>
                      <a:pPr algn="ct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1</a:t>
                      </a:r>
                      <a:endParaRPr lang="pt-BR" sz="1500" dirty="0">
                        <a:latin typeface="Arial Narrow" pitchFamily="34" charset="0"/>
                      </a:endParaRPr>
                    </a:p>
                  </a:txBody>
                  <a:tcPr/>
                </a:tc>
                <a:tc>
                  <a:txBody>
                    <a:bodyPr/>
                    <a:lstStyle/>
                    <a:p>
                      <a:pPr algn="ctr"/>
                      <a:r>
                        <a:rPr lang="pt-BR" sz="1500" dirty="0" smtClean="0">
                          <a:latin typeface="Arial Narrow" pitchFamily="34" charset="0"/>
                        </a:rPr>
                        <a:t>1</a:t>
                      </a:r>
                      <a:endParaRPr lang="pt-BR" sz="1500" dirty="0">
                        <a:latin typeface="Arial Narrow" pitchFamily="34" charset="0"/>
                      </a:endParaRPr>
                    </a:p>
                  </a:txBody>
                  <a:tcPr/>
                </a:tc>
                <a:tc>
                  <a:txBody>
                    <a:bodyPr/>
                    <a:lstStyle/>
                    <a:p>
                      <a:pPr algn="ctr"/>
                      <a:r>
                        <a:rPr lang="pt-BR" sz="1500" dirty="0" smtClean="0">
                          <a:latin typeface="Arial Narrow" pitchFamily="34" charset="0"/>
                        </a:rPr>
                        <a:t>0.594</a:t>
                      </a:r>
                      <a:endParaRPr lang="pt-BR" sz="1500" dirty="0">
                        <a:latin typeface="Arial Narrow" pitchFamily="34" charset="0"/>
                      </a:endParaRPr>
                    </a:p>
                  </a:txBody>
                  <a:tcPr/>
                </a:tc>
                <a:tc>
                  <a:txBody>
                    <a:bodyPr/>
                    <a:lstStyle/>
                    <a:p>
                      <a:pPr algn="ctr"/>
                      <a:r>
                        <a:rPr lang="pt-BR" sz="1500" dirty="0" smtClean="0">
                          <a:latin typeface="Arial Narrow" pitchFamily="34" charset="0"/>
                        </a:rPr>
                        <a:t>0.539</a:t>
                      </a:r>
                      <a:endParaRPr lang="pt-BR" sz="1500" dirty="0">
                        <a:latin typeface="Arial Narrow" pitchFamily="34" charset="0"/>
                      </a:endParaRPr>
                    </a:p>
                  </a:txBody>
                  <a:tcPr/>
                </a:tc>
                <a:tc>
                  <a:txBody>
                    <a:bodyPr/>
                    <a:lstStyle/>
                    <a:p>
                      <a:pPr algn="ctr"/>
                      <a:r>
                        <a:rPr lang="pt-BR" sz="1500" dirty="0" smtClean="0">
                          <a:latin typeface="Arial Narrow" pitchFamily="34" charset="0"/>
                        </a:rPr>
                        <a:t>100</a:t>
                      </a:r>
                      <a:endParaRPr lang="pt-BR" sz="1500" dirty="0">
                        <a:latin typeface="Arial Narrow" pitchFamily="34" charset="0"/>
                      </a:endParaRPr>
                    </a:p>
                  </a:txBody>
                  <a:tcPr/>
                </a:tc>
                <a:tc>
                  <a:txBody>
                    <a:bodyPr/>
                    <a:lstStyle/>
                    <a:p>
                      <a:pPr algn="ctr"/>
                      <a:r>
                        <a:rPr lang="pt-BR" sz="1500" dirty="0" smtClean="0">
                          <a:latin typeface="Arial Narrow" pitchFamily="34" charset="0"/>
                        </a:rPr>
                        <a:t>100</a:t>
                      </a:r>
                      <a:endParaRPr lang="pt-BR" sz="1500" dirty="0">
                        <a:latin typeface="Arial Narrow" pitchFamily="34" charset="0"/>
                      </a:endParaRPr>
                    </a:p>
                  </a:txBody>
                  <a:tcPr/>
                </a:tc>
              </a:tr>
            </a:tbl>
          </a:graphicData>
        </a:graphic>
      </p:graphicFrame>
      <p:graphicFrame>
        <p:nvGraphicFramePr>
          <p:cNvPr id="24" name="Tabela 23"/>
          <p:cNvGraphicFramePr>
            <a:graphicFrameLocks noGrp="1"/>
          </p:cNvGraphicFramePr>
          <p:nvPr/>
        </p:nvGraphicFramePr>
        <p:xfrm>
          <a:off x="0" y="1702504"/>
          <a:ext cx="9144000" cy="370840"/>
        </p:xfrm>
        <a:graphic>
          <a:graphicData uri="http://schemas.openxmlformats.org/drawingml/2006/table">
            <a:tbl>
              <a:tblPr firstRow="1" bandRow="1">
                <a:tableStyleId>{5C22544A-7EE6-4342-B048-85BDC9FD1C3A}</a:tableStyleId>
              </a:tblPr>
              <a:tblGrid>
                <a:gridCol w="1828800"/>
                <a:gridCol w="1828800"/>
                <a:gridCol w="1828800"/>
                <a:gridCol w="1828800"/>
                <a:gridCol w="1828800"/>
              </a:tblGrid>
              <a:tr h="370840">
                <a:tc>
                  <a:txBody>
                    <a:bodyPr/>
                    <a:lstStyle/>
                    <a:p>
                      <a:endParaRPr lang="pt-BR"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pt-BR" sz="1600" dirty="0" err="1" smtClean="0">
                          <a:latin typeface="Arial Narrow" pitchFamily="34" charset="0"/>
                        </a:rPr>
                        <a:t>Concentration</a:t>
                      </a:r>
                      <a:r>
                        <a:rPr lang="pt-BR" sz="1600" dirty="0" smtClean="0">
                          <a:latin typeface="Arial Narrow" pitchFamily="34" charset="0"/>
                        </a:rPr>
                        <a:t> </a:t>
                      </a:r>
                      <a:r>
                        <a:rPr lang="pt-BR" sz="1600" dirty="0" err="1" smtClean="0">
                          <a:latin typeface="Arial Narrow" pitchFamily="34" charset="0"/>
                        </a:rPr>
                        <a:t>Coef</a:t>
                      </a:r>
                      <a:endParaRPr lang="pt-BR" sz="1600" dirty="0">
                        <a:latin typeface="Arial Narrow"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pt-BR" sz="1600" dirty="0" err="1" smtClean="0">
                          <a:latin typeface="Arial Narrow" pitchFamily="34" charset="0"/>
                        </a:rPr>
                        <a:t>Income</a:t>
                      </a:r>
                      <a:r>
                        <a:rPr lang="pt-BR" sz="1600" dirty="0" smtClean="0">
                          <a:latin typeface="Arial Narrow" pitchFamily="34" charset="0"/>
                        </a:rPr>
                        <a:t> </a:t>
                      </a:r>
                      <a:r>
                        <a:rPr lang="pt-BR" sz="1600" dirty="0" err="1" smtClean="0">
                          <a:latin typeface="Arial Narrow" pitchFamily="34" charset="0"/>
                        </a:rPr>
                        <a:t>share</a:t>
                      </a:r>
                      <a:endParaRPr lang="pt-BR" sz="1600" dirty="0">
                        <a:latin typeface="Arial Narrow"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pt-BR" sz="1600" dirty="0" err="1" smtClean="0">
                          <a:latin typeface="Arial Narrow" pitchFamily="34" charset="0"/>
                        </a:rPr>
                        <a:t>Contribution</a:t>
                      </a:r>
                      <a:r>
                        <a:rPr lang="pt-BR" sz="1600" dirty="0" smtClean="0">
                          <a:latin typeface="Arial Narrow" pitchFamily="34" charset="0"/>
                        </a:rPr>
                        <a:t> to </a:t>
                      </a:r>
                      <a:r>
                        <a:rPr lang="pt-BR" sz="1600" dirty="0" err="1" smtClean="0">
                          <a:latin typeface="Arial Narrow" pitchFamily="34" charset="0"/>
                        </a:rPr>
                        <a:t>Gini</a:t>
                      </a:r>
                      <a:endParaRPr lang="pt-BR" sz="1600" dirty="0">
                        <a:latin typeface="Arial Narrow"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pt-BR" sz="1600" dirty="0" smtClean="0">
                          <a:latin typeface="Arial Narrow" pitchFamily="34" charset="0"/>
                        </a:rPr>
                        <a:t>% </a:t>
                      </a:r>
                      <a:r>
                        <a:rPr lang="pt-BR" sz="1600" dirty="0" err="1" smtClean="0">
                          <a:latin typeface="Arial Narrow" pitchFamily="34" charset="0"/>
                        </a:rPr>
                        <a:t>of</a:t>
                      </a:r>
                      <a:r>
                        <a:rPr lang="pt-BR" sz="1600" dirty="0" smtClean="0">
                          <a:latin typeface="Arial Narrow" pitchFamily="34" charset="0"/>
                        </a:rPr>
                        <a:t> </a:t>
                      </a:r>
                      <a:r>
                        <a:rPr lang="pt-BR" sz="1600" dirty="0" err="1" smtClean="0">
                          <a:latin typeface="Arial Narrow" pitchFamily="34" charset="0"/>
                        </a:rPr>
                        <a:t>Gini</a:t>
                      </a:r>
                      <a:endParaRPr lang="pt-BR" sz="1600" dirty="0">
                        <a:latin typeface="Arial Narrow"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bl>
          </a:graphicData>
        </a:graphic>
      </p:graphicFrame>
      <p:sp>
        <p:nvSpPr>
          <p:cNvPr id="25" name="CaixaDeTexto 24"/>
          <p:cNvSpPr txBox="1"/>
          <p:nvPr/>
        </p:nvSpPr>
        <p:spPr>
          <a:xfrm>
            <a:off x="5035593" y="6309320"/>
            <a:ext cx="4000903"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2001 &amp; 2009</a:t>
            </a:r>
            <a:endParaRPr lang="pt-BR" sz="1200" dirty="0">
              <a:latin typeface="Arial Narrow" pitchFamily="34" charset="0"/>
            </a:endParaRPr>
          </a:p>
        </p:txBody>
      </p:sp>
      <p:sp>
        <p:nvSpPr>
          <p:cNvPr id="29" name="Elipse 28"/>
          <p:cNvSpPr/>
          <p:nvPr/>
        </p:nvSpPr>
        <p:spPr>
          <a:xfrm>
            <a:off x="2915816" y="4437112"/>
            <a:ext cx="576064" cy="28803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0" name="Elipse 29"/>
          <p:cNvSpPr/>
          <p:nvPr/>
        </p:nvSpPr>
        <p:spPr>
          <a:xfrm>
            <a:off x="2915816" y="4869160"/>
            <a:ext cx="576064" cy="28803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1" name="Elipse 30"/>
          <p:cNvSpPr/>
          <p:nvPr/>
        </p:nvSpPr>
        <p:spPr>
          <a:xfrm>
            <a:off x="2915816" y="2564904"/>
            <a:ext cx="576064" cy="288032"/>
          </a:xfrm>
          <a:prstGeom prst="ellipse">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2" name="Elipse 31"/>
          <p:cNvSpPr/>
          <p:nvPr/>
        </p:nvSpPr>
        <p:spPr>
          <a:xfrm>
            <a:off x="2915816" y="3501008"/>
            <a:ext cx="576064" cy="288032"/>
          </a:xfrm>
          <a:prstGeom prst="ellipse">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down)">
                                      <p:cBhvr>
                                        <p:cTn id="7" dur="500"/>
                                        <p:tgtEl>
                                          <p:spTgt spid="2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wipe(down)">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wipe(down)">
                                      <p:cBhvr>
                                        <p:cTn id="15" dur="500"/>
                                        <p:tgtEl>
                                          <p:spTgt spid="31"/>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wipe(down)">
                                      <p:cBhvr>
                                        <p:cTn id="1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53752"/>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Gini</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decomposition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5" name="Objeto 4"/>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spid="_x0000_s41997" name="Equação" r:id="rId3" imgW="914400" imgH="215640" progId="Equation.3">
                  <p:embed/>
                </p:oleObj>
              </mc:Choice>
              <mc:Fallback>
                <p:oleObj name="Equação" r:id="rId3" imgW="91440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o 5"/>
          <p:cNvGraphicFramePr>
            <a:graphicFrameLocks noChangeAspect="1"/>
          </p:cNvGraphicFramePr>
          <p:nvPr/>
        </p:nvGraphicFramePr>
        <p:xfrm>
          <a:off x="2473325" y="1125538"/>
          <a:ext cx="3714750" cy="792162"/>
        </p:xfrm>
        <a:graphic>
          <a:graphicData uri="http://schemas.openxmlformats.org/presentationml/2006/ole">
            <mc:AlternateContent xmlns:mc="http://schemas.openxmlformats.org/markup-compatibility/2006">
              <mc:Choice xmlns:v="urn:schemas-microsoft-com:vml" Requires="v">
                <p:oleObj spid="_x0000_s41998" name="Equação" r:id="rId5" imgW="1981080" imgH="431640" progId="Equation.3">
                  <p:embed/>
                </p:oleObj>
              </mc:Choice>
              <mc:Fallback>
                <p:oleObj name="Equação" r:id="rId5" imgW="198108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3325" y="1125538"/>
                        <a:ext cx="3714750" cy="7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aixaDeTexto 6"/>
          <p:cNvSpPr txBox="1"/>
          <p:nvPr/>
        </p:nvSpPr>
        <p:spPr>
          <a:xfrm>
            <a:off x="-36512" y="1330960"/>
            <a:ext cx="2808312" cy="369332"/>
          </a:xfrm>
          <a:prstGeom prst="rect">
            <a:avLst/>
          </a:prstGeom>
          <a:noFill/>
        </p:spPr>
        <p:txBody>
          <a:bodyPr wrap="square" rtlCol="0">
            <a:spAutoFit/>
          </a:bodyPr>
          <a:lstStyle/>
          <a:p>
            <a:pPr algn="ctr"/>
            <a:r>
              <a:rPr lang="pt-BR" b="1" dirty="0" err="1" smtClean="0">
                <a:latin typeface="Arial Narrow" pitchFamily="34" charset="0"/>
              </a:rPr>
              <a:t>Dynamic</a:t>
            </a:r>
            <a:r>
              <a:rPr lang="pt-BR" b="1" dirty="0" smtClean="0">
                <a:latin typeface="Arial Narrow" pitchFamily="34" charset="0"/>
              </a:rPr>
              <a:t> </a:t>
            </a:r>
            <a:r>
              <a:rPr lang="pt-BR" b="1" dirty="0" err="1" smtClean="0">
                <a:latin typeface="Arial Narrow" pitchFamily="34" charset="0"/>
              </a:rPr>
              <a:t>decomposition</a:t>
            </a:r>
            <a:r>
              <a:rPr lang="pt-BR" b="1" dirty="0" smtClean="0">
                <a:latin typeface="Arial Narrow" pitchFamily="34" charset="0"/>
              </a:rPr>
              <a:t>: </a:t>
            </a:r>
          </a:p>
        </p:txBody>
      </p:sp>
      <p:graphicFrame>
        <p:nvGraphicFramePr>
          <p:cNvPr id="14" name="Tabela 13"/>
          <p:cNvGraphicFramePr>
            <a:graphicFrameLocks noGrp="1"/>
          </p:cNvGraphicFramePr>
          <p:nvPr/>
        </p:nvGraphicFramePr>
        <p:xfrm>
          <a:off x="899592" y="2227057"/>
          <a:ext cx="6768753" cy="4010255"/>
        </p:xfrm>
        <a:graphic>
          <a:graphicData uri="http://schemas.openxmlformats.org/drawingml/2006/table">
            <a:tbl>
              <a:tblPr firstRow="1" lastRow="1" bandRow="1">
                <a:tableStyleId>{5C22544A-7EE6-4342-B048-85BDC9FD1C3A}</a:tableStyleId>
              </a:tblPr>
              <a:tblGrid>
                <a:gridCol w="1047352"/>
                <a:gridCol w="912626"/>
                <a:gridCol w="1295192"/>
                <a:gridCol w="1405642"/>
                <a:gridCol w="961233"/>
                <a:gridCol w="1146708"/>
              </a:tblGrid>
              <a:tr h="357043">
                <a:tc gridSpan="2">
                  <a:txBody>
                    <a:bodyPr/>
                    <a:lstStyle/>
                    <a:p>
                      <a:pPr algn="ctr"/>
                      <a:r>
                        <a:rPr lang="pt-BR" sz="2400" dirty="0" smtClean="0">
                          <a:latin typeface="Arial Narrow" pitchFamily="34" charset="0"/>
                        </a:rPr>
                        <a:t>2001-2009</a:t>
                      </a:r>
                      <a:endParaRPr lang="pt-BR" sz="2400" dirty="0">
                        <a:latin typeface="Arial Narrow" pitchFamily="34" charset="0"/>
                      </a:endParaRPr>
                    </a:p>
                  </a:txBody>
                  <a:tcPr anchor="ctr"/>
                </a:tc>
                <a:tc hMerge="1">
                  <a:txBody>
                    <a:bodyPr/>
                    <a:lstStyle/>
                    <a:p>
                      <a:pPr algn="ctr"/>
                      <a:endParaRPr lang="pt-BR" sz="1500" dirty="0">
                        <a:latin typeface="Arial Narrow" pitchFamily="34" charset="0"/>
                      </a:endParaRPr>
                    </a:p>
                  </a:txBody>
                  <a:tcPr/>
                </a:tc>
                <a:tc>
                  <a:txBody>
                    <a:bodyPr/>
                    <a:lstStyle/>
                    <a:p>
                      <a:pPr algn="ctr"/>
                      <a:r>
                        <a:rPr lang="pt-BR" sz="1600" dirty="0" err="1" smtClean="0">
                          <a:latin typeface="Arial Narrow" pitchFamily="34" charset="0"/>
                        </a:rPr>
                        <a:t>Composition</a:t>
                      </a:r>
                      <a:r>
                        <a:rPr lang="pt-BR" sz="1600" dirty="0" smtClean="0">
                          <a:latin typeface="Arial Narrow" pitchFamily="34" charset="0"/>
                        </a:rPr>
                        <a:t> </a:t>
                      </a:r>
                      <a:r>
                        <a:rPr lang="pt-BR" sz="1600" dirty="0" err="1" smtClean="0">
                          <a:latin typeface="Arial Narrow" pitchFamily="34" charset="0"/>
                        </a:rPr>
                        <a:t>effect</a:t>
                      </a:r>
                      <a:endParaRPr lang="pt-BR" sz="1600" dirty="0">
                        <a:latin typeface="Arial Narrow" pitchFamily="34" charset="0"/>
                      </a:endParaRPr>
                    </a:p>
                  </a:txBody>
                  <a:tcPr anchor="ctr"/>
                </a:tc>
                <a:tc>
                  <a:txBody>
                    <a:bodyPr/>
                    <a:lstStyle/>
                    <a:p>
                      <a:pPr algn="ctr"/>
                      <a:r>
                        <a:rPr lang="pt-BR" sz="1600" dirty="0" err="1" smtClean="0">
                          <a:latin typeface="Arial Narrow" pitchFamily="34" charset="0"/>
                        </a:rPr>
                        <a:t>Concentration</a:t>
                      </a:r>
                      <a:r>
                        <a:rPr lang="pt-BR" sz="1600" dirty="0" smtClean="0">
                          <a:latin typeface="Arial Narrow" pitchFamily="34" charset="0"/>
                        </a:rPr>
                        <a:t> </a:t>
                      </a:r>
                      <a:r>
                        <a:rPr lang="pt-BR" sz="1600" dirty="0" err="1" smtClean="0">
                          <a:latin typeface="Arial Narrow" pitchFamily="34" charset="0"/>
                        </a:rPr>
                        <a:t>effect</a:t>
                      </a:r>
                      <a:endParaRPr lang="pt-BR" sz="1600" dirty="0">
                        <a:latin typeface="Arial Narrow" pitchFamily="34" charset="0"/>
                      </a:endParaRPr>
                    </a:p>
                  </a:txBody>
                  <a:tcPr anchor="ctr"/>
                </a:tc>
                <a:tc>
                  <a:txBody>
                    <a:bodyPr/>
                    <a:lstStyle/>
                    <a:p>
                      <a:pPr algn="ctr"/>
                      <a:r>
                        <a:rPr lang="pt-BR" sz="1600" dirty="0" smtClean="0">
                          <a:latin typeface="Arial Narrow" pitchFamily="34" charset="0"/>
                        </a:rPr>
                        <a:t>Total</a:t>
                      </a:r>
                      <a:endParaRPr lang="pt-BR" sz="1600" dirty="0">
                        <a:latin typeface="Arial Narrow" pitchFamily="34" charset="0"/>
                      </a:endParaRPr>
                    </a:p>
                  </a:txBody>
                  <a:tcPr anchor="ctr"/>
                </a:tc>
                <a:tc>
                  <a:txBody>
                    <a:bodyPr/>
                    <a:lstStyle/>
                    <a:p>
                      <a:pPr algn="ctr"/>
                      <a:r>
                        <a:rPr lang="pt-BR" sz="1600" dirty="0" smtClean="0">
                          <a:latin typeface="Arial Narrow" pitchFamily="34" charset="0"/>
                        </a:rPr>
                        <a:t>As % </a:t>
                      </a:r>
                      <a:r>
                        <a:rPr lang="pt-BR" sz="1600" dirty="0" err="1" smtClean="0">
                          <a:latin typeface="Arial Narrow" pitchFamily="34" charset="0"/>
                        </a:rPr>
                        <a:t>of</a:t>
                      </a:r>
                      <a:r>
                        <a:rPr lang="pt-BR" sz="1600" baseline="0" dirty="0" smtClean="0">
                          <a:latin typeface="Arial Narrow" pitchFamily="34" charset="0"/>
                        </a:rPr>
                        <a:t> ∆</a:t>
                      </a:r>
                      <a:r>
                        <a:rPr lang="pt-BR" sz="1600" baseline="0" dirty="0" err="1" smtClean="0">
                          <a:latin typeface="Arial Narrow" pitchFamily="34" charset="0"/>
                        </a:rPr>
                        <a:t>Gini</a:t>
                      </a:r>
                      <a:endParaRPr lang="pt-BR" sz="1600" dirty="0">
                        <a:latin typeface="Arial Narrow" pitchFamily="34" charset="0"/>
                      </a:endParaRPr>
                    </a:p>
                  </a:txBody>
                  <a:tcPr anchor="ctr"/>
                </a:tc>
              </a:tr>
              <a:tr h="528228">
                <a:tc rowSpan="2">
                  <a:txBody>
                    <a:bodyPr/>
                    <a:lstStyle/>
                    <a:p>
                      <a:pPr algn="ctr"/>
                      <a:r>
                        <a:rPr lang="pt-BR" sz="1500" dirty="0" smtClean="0">
                          <a:latin typeface="Arial Narrow" pitchFamily="34" charset="0"/>
                        </a:rPr>
                        <a:t>Labor</a:t>
                      </a:r>
                      <a:endParaRPr lang="pt-BR" sz="1500" dirty="0">
                        <a:latin typeface="Arial Narrow" pitchFamily="34" charset="0"/>
                      </a:endParaRPr>
                    </a:p>
                  </a:txBody>
                  <a:tcPr anchor="ctr"/>
                </a:tc>
                <a:tc>
                  <a:txBody>
                    <a:bodyPr/>
                    <a:lstStyle/>
                    <a:p>
                      <a:pPr algn="ctr"/>
                      <a:r>
                        <a:rPr lang="pt-BR" sz="1500" i="1" dirty="0" err="1" smtClean="0">
                          <a:latin typeface="Arial Narrow" pitchFamily="34" charset="0"/>
                        </a:rPr>
                        <a:t>Minimum</a:t>
                      </a:r>
                      <a:r>
                        <a:rPr lang="pt-BR" sz="1500" i="1" baseline="0" dirty="0" smtClean="0">
                          <a:latin typeface="Arial Narrow" pitchFamily="34" charset="0"/>
                        </a:rPr>
                        <a:t> </a:t>
                      </a:r>
                      <a:r>
                        <a:rPr lang="pt-BR" sz="1500" i="1" baseline="0" dirty="0" err="1" smtClean="0">
                          <a:latin typeface="Arial Narrow" pitchFamily="34" charset="0"/>
                        </a:rPr>
                        <a:t>wage</a:t>
                      </a:r>
                      <a:endParaRPr lang="pt-BR" sz="1500" i="1" dirty="0">
                        <a:latin typeface="Arial Narrow" pitchFamily="34" charset="0"/>
                      </a:endParaRPr>
                    </a:p>
                  </a:txBody>
                  <a:tcPr/>
                </a:tc>
                <a:tc>
                  <a:txBody>
                    <a:bodyPr/>
                    <a:lstStyle/>
                    <a:p>
                      <a:pPr algn="ctr"/>
                      <a:r>
                        <a:rPr lang="pt-BR" sz="1500" dirty="0" smtClean="0">
                          <a:latin typeface="Arial Narrow" pitchFamily="34" charset="0"/>
                        </a:rPr>
                        <a:t>-0.010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-0.010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17.9</a:t>
                      </a:r>
                      <a:endParaRPr lang="pt-BR" sz="1500" dirty="0">
                        <a:latin typeface="Arial Narrow" pitchFamily="34" charset="0"/>
                      </a:endParaRPr>
                    </a:p>
                  </a:txBody>
                  <a:tcPr anchor="ctr"/>
                </a:tc>
              </a:tr>
              <a:tr h="357043">
                <a:tc vMerge="1">
                  <a:txBody>
                    <a:bodyPr/>
                    <a:lstStyle/>
                    <a:p>
                      <a:pPr algn="ctr"/>
                      <a:endParaRPr lang="pt-BR" sz="1500" dirty="0">
                        <a:latin typeface="Arial Narrow" pitchFamily="34" charset="0"/>
                      </a:endParaRPr>
                    </a:p>
                  </a:txBody>
                  <a:tcPr/>
                </a:tc>
                <a:tc>
                  <a:txBody>
                    <a:bodyPr/>
                    <a:lstStyle/>
                    <a:p>
                      <a:pPr algn="ctr"/>
                      <a:r>
                        <a:rPr lang="pt-BR" sz="1500" i="1" dirty="0" err="1" smtClean="0">
                          <a:latin typeface="Arial Narrow" pitchFamily="34" charset="0"/>
                        </a:rPr>
                        <a:t>Other</a:t>
                      </a:r>
                      <a:endParaRPr lang="pt-BR" sz="1500" i="1" dirty="0">
                        <a:latin typeface="Arial Narrow" pitchFamily="34" charset="0"/>
                      </a:endParaRPr>
                    </a:p>
                  </a:txBody>
                  <a:tcP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-0.024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-0.025</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45.5</a:t>
                      </a:r>
                      <a:endParaRPr lang="pt-BR" sz="1500" dirty="0">
                        <a:latin typeface="Arial Narrow" pitchFamily="34" charset="0"/>
                      </a:endParaRPr>
                    </a:p>
                  </a:txBody>
                  <a:tcPr anchor="ctr"/>
                </a:tc>
              </a:tr>
              <a:tr h="528228">
                <a:tc rowSpan="2">
                  <a:txBody>
                    <a:bodyPr/>
                    <a:lstStyle/>
                    <a:p>
                      <a:pPr algn="ctr"/>
                      <a:r>
                        <a:rPr lang="pt-BR" sz="1500" dirty="0" err="1" smtClean="0">
                          <a:latin typeface="Arial Narrow" pitchFamily="34" charset="0"/>
                        </a:rPr>
                        <a:t>Pensions</a:t>
                      </a:r>
                      <a:endParaRPr lang="pt-BR" sz="1500" dirty="0">
                        <a:latin typeface="Arial Narrow" pitchFamily="34" charset="0"/>
                      </a:endParaRPr>
                    </a:p>
                  </a:txBody>
                  <a:tcPr anchor="ctr"/>
                </a:tc>
                <a:tc>
                  <a:txBody>
                    <a:bodyPr/>
                    <a:lstStyle/>
                    <a:p>
                      <a:pPr algn="ctr"/>
                      <a:r>
                        <a:rPr lang="pt-BR" sz="1500" i="1" dirty="0" err="1" smtClean="0">
                          <a:latin typeface="Arial Narrow" pitchFamily="34" charset="0"/>
                        </a:rPr>
                        <a:t>Minimum</a:t>
                      </a:r>
                      <a:r>
                        <a:rPr lang="pt-BR" sz="1500" i="1" baseline="0" dirty="0" smtClean="0">
                          <a:latin typeface="Arial Narrow" pitchFamily="34" charset="0"/>
                        </a:rPr>
                        <a:t> </a:t>
                      </a:r>
                      <a:r>
                        <a:rPr lang="pt-BR" sz="1500" i="1" baseline="0" dirty="0" err="1" smtClean="0">
                          <a:latin typeface="Arial Narrow" pitchFamily="34" charset="0"/>
                        </a:rPr>
                        <a:t>wage</a:t>
                      </a:r>
                      <a:endParaRPr lang="pt-BR" sz="1500" i="1" dirty="0">
                        <a:latin typeface="Arial Narrow" pitchFamily="34" charset="0"/>
                      </a:endParaRPr>
                    </a:p>
                  </a:txBody>
                  <a:tcPr/>
                </a:tc>
                <a:tc>
                  <a:txBody>
                    <a:bodyPr/>
                    <a:lstStyle/>
                    <a:p>
                      <a:pPr algn="ctr"/>
                      <a:r>
                        <a:rPr lang="pt-BR" sz="1500" dirty="0" smtClean="0">
                          <a:latin typeface="Arial Narrow" pitchFamily="34" charset="0"/>
                        </a:rPr>
                        <a:t>-0.009</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10.5</a:t>
                      </a:r>
                      <a:endParaRPr lang="pt-BR" sz="1500" dirty="0">
                        <a:latin typeface="Arial Narrow" pitchFamily="34" charset="0"/>
                      </a:endParaRPr>
                    </a:p>
                  </a:txBody>
                  <a:tcPr anchor="ctr"/>
                </a:tc>
              </a:tr>
              <a:tr h="357043">
                <a:tc vMerge="1">
                  <a:txBody>
                    <a:bodyPr/>
                    <a:lstStyle/>
                    <a:p>
                      <a:pPr algn="ctr"/>
                      <a:endParaRPr lang="pt-BR" sz="1500" dirty="0">
                        <a:latin typeface="Arial Narrow" pitchFamily="34" charset="0"/>
                      </a:endParaRPr>
                    </a:p>
                  </a:txBody>
                  <a:tcPr/>
                </a:tc>
                <a:tc>
                  <a:txBody>
                    <a:bodyPr/>
                    <a:lstStyle/>
                    <a:p>
                      <a:pPr algn="ctr"/>
                      <a:r>
                        <a:rPr lang="pt-BR" sz="1500" i="1" dirty="0" err="1" smtClean="0">
                          <a:latin typeface="Arial Narrow" pitchFamily="34" charset="0"/>
                        </a:rPr>
                        <a:t>Other</a:t>
                      </a:r>
                      <a:endParaRPr lang="pt-BR" sz="1500" i="1" dirty="0">
                        <a:latin typeface="Arial Narrow" pitchFamily="34" charset="0"/>
                      </a:endParaRPr>
                    </a:p>
                  </a:txBody>
                  <a:tcP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1.0</a:t>
                      </a:r>
                      <a:endParaRPr lang="pt-BR" sz="1500" dirty="0">
                        <a:latin typeface="Arial Narrow" pitchFamily="34" charset="0"/>
                      </a:endParaRPr>
                    </a:p>
                  </a:txBody>
                  <a:tcPr anchor="ctr"/>
                </a:tc>
              </a:tr>
              <a:tr h="528228">
                <a:tc gridSpan="2">
                  <a:txBody>
                    <a:bodyPr/>
                    <a:lstStyle/>
                    <a:p>
                      <a:pPr algn="ctr"/>
                      <a:r>
                        <a:rPr lang="pt-BR" sz="1500" dirty="0" smtClean="0">
                          <a:latin typeface="Arial Narrow" pitchFamily="34" charset="0"/>
                        </a:rPr>
                        <a:t>Programa Bolsa Família &amp;</a:t>
                      </a:r>
                      <a:r>
                        <a:rPr lang="pt-BR" sz="1500" baseline="0" dirty="0" smtClean="0">
                          <a:latin typeface="Arial Narrow" pitchFamily="34" charset="0"/>
                        </a:rPr>
                        <a:t> </a:t>
                      </a:r>
                      <a:r>
                        <a:rPr lang="pt-BR" sz="1500" baseline="0" dirty="0" err="1" smtClean="0">
                          <a:latin typeface="Arial Narrow" pitchFamily="34" charset="0"/>
                        </a:rPr>
                        <a:t>other</a:t>
                      </a:r>
                      <a:r>
                        <a:rPr lang="pt-BR" sz="1500" baseline="0" dirty="0" smtClean="0">
                          <a:latin typeface="Arial Narrow" pitchFamily="34" charset="0"/>
                        </a:rPr>
                        <a:t> </a:t>
                      </a:r>
                      <a:r>
                        <a:rPr lang="pt-BR" sz="1500" baseline="0" dirty="0" err="1" smtClean="0">
                          <a:latin typeface="Arial Narrow" pitchFamily="34" charset="0"/>
                        </a:rPr>
                        <a:t>CCTs</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-0.006</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-0.007</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12.7</a:t>
                      </a:r>
                      <a:endParaRPr lang="pt-BR" sz="1500" dirty="0">
                        <a:latin typeface="Arial Narrow" pitchFamily="34" charset="0"/>
                      </a:endParaRPr>
                    </a:p>
                  </a:txBody>
                  <a:tcPr anchor="ctr"/>
                </a:tc>
              </a:tr>
              <a:tr h="357043">
                <a:tc gridSpan="2">
                  <a:txBody>
                    <a:bodyPr/>
                    <a:lstStyle/>
                    <a:p>
                      <a:pPr algn="ctr"/>
                      <a:r>
                        <a:rPr lang="pt-BR" sz="1500" dirty="0" smtClean="0">
                          <a:latin typeface="Arial Narrow" pitchFamily="34" charset="0"/>
                        </a:rPr>
                        <a:t>BPC</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500" dirty="0" smtClean="0">
                          <a:latin typeface="Arial Narrow" pitchFamily="34" charset="0"/>
                        </a:rPr>
                        <a:t>-0.003</a:t>
                      </a:r>
                    </a:p>
                  </a:txBody>
                  <a:tcPr anchor="ctr"/>
                </a:tc>
                <a:tc>
                  <a:txBody>
                    <a:bodyPr/>
                    <a:lstStyle/>
                    <a:p>
                      <a:pPr algn="ctr"/>
                      <a:r>
                        <a:rPr lang="pt-BR" sz="1500" dirty="0" smtClean="0">
                          <a:latin typeface="Arial Narrow" pitchFamily="34" charset="0"/>
                        </a:rPr>
                        <a:t>0.000</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5.7</a:t>
                      </a:r>
                      <a:endParaRPr lang="pt-BR" sz="1500" dirty="0">
                        <a:latin typeface="Arial Narrow" pitchFamily="34" charset="0"/>
                      </a:endParaRPr>
                    </a:p>
                  </a:txBody>
                  <a:tcPr anchor="ctr"/>
                </a:tc>
              </a:tr>
              <a:tr h="357043">
                <a:tc gridSpan="2">
                  <a:txBody>
                    <a:bodyPr/>
                    <a:lstStyle/>
                    <a:p>
                      <a:pPr algn="ctr"/>
                      <a:r>
                        <a:rPr lang="pt-BR" sz="1500" dirty="0" err="1" smtClean="0">
                          <a:latin typeface="Arial Narrow" pitchFamily="34" charset="0"/>
                        </a:rPr>
                        <a:t>Other</a:t>
                      </a:r>
                      <a:endParaRPr lang="pt-BR" sz="1500" dirty="0">
                        <a:latin typeface="Arial Narrow" pitchFamily="34" charset="0"/>
                      </a:endParaRPr>
                    </a:p>
                  </a:txBody>
                  <a:tcPr/>
                </a:tc>
                <a:tc hMerge="1">
                  <a:txBody>
                    <a:bodyPr/>
                    <a:lstStyle/>
                    <a:p>
                      <a:pPr algn="ctr"/>
                      <a:endParaRPr lang="pt-BR" sz="1500" dirty="0">
                        <a:latin typeface="Arial Narrow" pitchFamily="34" charset="0"/>
                      </a:endParaRPr>
                    </a:p>
                  </a:txBody>
                  <a:tcPr/>
                </a:tc>
                <a:tc>
                  <a:txBody>
                    <a:bodyPr/>
                    <a:lstStyle/>
                    <a:p>
                      <a:pPr algn="ctr"/>
                      <a:r>
                        <a:rPr lang="pt-BR" sz="1500" dirty="0" smtClean="0">
                          <a:latin typeface="Arial Narrow" pitchFamily="34" charset="0"/>
                        </a:rPr>
                        <a:t>-0.001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-0.003</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-0.004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6.7</a:t>
                      </a:r>
                      <a:endParaRPr lang="pt-BR" sz="1500" dirty="0">
                        <a:latin typeface="Arial Narrow" pitchFamily="34" charset="0"/>
                      </a:endParaRPr>
                    </a:p>
                  </a:txBody>
                  <a:tcPr anchor="ctr"/>
                </a:tc>
              </a:tr>
              <a:tr h="357043">
                <a:tc gridSpan="2">
                  <a:txBody>
                    <a:bodyPr/>
                    <a:lstStyle/>
                    <a:p>
                      <a:pPr algn="ctr"/>
                      <a:r>
                        <a:rPr lang="pt-BR" sz="1500" dirty="0" smtClean="0">
                          <a:latin typeface="Arial Narrow" pitchFamily="34" charset="0"/>
                        </a:rPr>
                        <a:t>Total</a:t>
                      </a:r>
                      <a:endParaRPr lang="pt-BR" sz="1500" dirty="0">
                        <a:latin typeface="Arial Narrow" pitchFamily="34" charset="0"/>
                      </a:endParaRPr>
                    </a:p>
                  </a:txBody>
                  <a:tcPr/>
                </a:tc>
                <a:tc hMerge="1">
                  <a:txBody>
                    <a:bodyPr/>
                    <a:lstStyle/>
                    <a:p>
                      <a:endParaRPr lang="pt-BR"/>
                    </a:p>
                  </a:txBody>
                  <a:tcPr/>
                </a:tc>
                <a:tc>
                  <a:txBody>
                    <a:bodyPr/>
                    <a:lstStyle/>
                    <a:p>
                      <a:pPr algn="ctr"/>
                      <a:r>
                        <a:rPr lang="pt-BR" sz="1500" dirty="0" smtClean="0">
                          <a:latin typeface="Arial Narrow" pitchFamily="34" charset="0"/>
                        </a:rPr>
                        <a:t>-0.031</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-0.024</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-0.055</a:t>
                      </a:r>
                      <a:endParaRPr lang="pt-BR" sz="1500" dirty="0">
                        <a:latin typeface="Arial Narrow" pitchFamily="34" charset="0"/>
                      </a:endParaRPr>
                    </a:p>
                  </a:txBody>
                  <a:tcPr anchor="ctr"/>
                </a:tc>
                <a:tc>
                  <a:txBody>
                    <a:bodyPr/>
                    <a:lstStyle/>
                    <a:p>
                      <a:pPr algn="ctr"/>
                      <a:r>
                        <a:rPr lang="pt-BR" sz="1500" dirty="0" smtClean="0">
                          <a:latin typeface="Arial Narrow" pitchFamily="34" charset="0"/>
                        </a:rPr>
                        <a:t>100</a:t>
                      </a:r>
                      <a:endParaRPr lang="pt-BR" sz="1500" dirty="0">
                        <a:latin typeface="Arial Narrow" pitchFamily="34" charset="0"/>
                      </a:endParaRPr>
                    </a:p>
                  </a:txBody>
                  <a:tcPr anchor="ctr"/>
                </a:tc>
              </a:tr>
            </a:tbl>
          </a:graphicData>
        </a:graphic>
      </p:graphicFrame>
      <p:sp>
        <p:nvSpPr>
          <p:cNvPr id="16" name="CaixaDeTexto 15"/>
          <p:cNvSpPr txBox="1"/>
          <p:nvPr/>
        </p:nvSpPr>
        <p:spPr>
          <a:xfrm>
            <a:off x="6156176" y="1331476"/>
            <a:ext cx="2843808" cy="369332"/>
          </a:xfrm>
          <a:prstGeom prst="rect">
            <a:avLst/>
          </a:prstGeom>
          <a:noFill/>
        </p:spPr>
        <p:txBody>
          <a:bodyPr wrap="square" rtlCol="0">
            <a:spAutoFit/>
          </a:bodyPr>
          <a:lstStyle/>
          <a:p>
            <a:pPr algn="ctr"/>
            <a:r>
              <a:rPr lang="pt-BR" dirty="0" smtClean="0">
                <a:latin typeface="Arial Narrow" pitchFamily="34" charset="0"/>
              </a:rPr>
              <a:t>= </a:t>
            </a:r>
            <a:r>
              <a:rPr lang="pt-BR" dirty="0" err="1" smtClean="0">
                <a:latin typeface="Arial Narrow" pitchFamily="34" charset="0"/>
              </a:rPr>
              <a:t>Composition</a:t>
            </a:r>
            <a:r>
              <a:rPr lang="pt-BR" dirty="0" smtClean="0">
                <a:latin typeface="Arial Narrow" pitchFamily="34" charset="0"/>
              </a:rPr>
              <a:t> + </a:t>
            </a:r>
            <a:r>
              <a:rPr lang="pt-BR" dirty="0" err="1" smtClean="0">
                <a:latin typeface="Arial Narrow" pitchFamily="34" charset="0"/>
              </a:rPr>
              <a:t>Concentration</a:t>
            </a:r>
            <a:endParaRPr lang="pt-BR" dirty="0" smtClean="0">
              <a:latin typeface="Arial Narrow" pitchFamily="34" charset="0"/>
            </a:endParaRPr>
          </a:p>
        </p:txBody>
      </p:sp>
      <p:sp>
        <p:nvSpPr>
          <p:cNvPr id="17" name="CaixaDeTexto 16"/>
          <p:cNvSpPr txBox="1"/>
          <p:nvPr/>
        </p:nvSpPr>
        <p:spPr>
          <a:xfrm>
            <a:off x="5035593" y="6464369"/>
            <a:ext cx="4000903"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2001 &amp; 2009</a:t>
            </a:r>
            <a:endParaRPr lang="pt-BR" sz="1200" dirty="0">
              <a:latin typeface="Arial Narrow" pitchFamily="34" charset="0"/>
            </a:endParaRPr>
          </a:p>
        </p:txBody>
      </p:sp>
      <p:sp>
        <p:nvSpPr>
          <p:cNvPr id="22" name="CaixaDeTexto 21"/>
          <p:cNvSpPr txBox="1"/>
          <p:nvPr/>
        </p:nvSpPr>
        <p:spPr>
          <a:xfrm>
            <a:off x="8028384" y="3933056"/>
            <a:ext cx="1008112" cy="584775"/>
          </a:xfrm>
          <a:prstGeom prst="rect">
            <a:avLst/>
          </a:prstGeom>
          <a:noFill/>
          <a:ln w="38100" cap="rnd">
            <a:noFill/>
            <a:prstDash val="solid"/>
            <a:round/>
          </a:ln>
        </p:spPr>
        <p:txBody>
          <a:bodyPr wrap="square" rtlCol="0">
            <a:spAutoFit/>
          </a:bodyPr>
          <a:lstStyle/>
          <a:p>
            <a:pPr algn="ctr"/>
            <a:r>
              <a:rPr lang="pt-BR" sz="1600" b="1" dirty="0" smtClean="0">
                <a:latin typeface="Arial Narrow" pitchFamily="34" charset="0"/>
              </a:rPr>
              <a:t>46.8% </a:t>
            </a:r>
            <a:r>
              <a:rPr lang="pt-BR" sz="1600" b="1" dirty="0" err="1" smtClean="0">
                <a:latin typeface="Arial Narrow" pitchFamily="34" charset="0"/>
              </a:rPr>
              <a:t>of</a:t>
            </a:r>
            <a:r>
              <a:rPr lang="pt-BR" sz="1600" b="1" dirty="0" smtClean="0">
                <a:latin typeface="Arial Narrow" pitchFamily="34" charset="0"/>
              </a:rPr>
              <a:t> </a:t>
            </a:r>
            <a:r>
              <a:rPr lang="pt-BR" sz="1600" b="1" dirty="0" err="1" smtClean="0">
                <a:latin typeface="Arial Narrow" pitchFamily="34" charset="0"/>
              </a:rPr>
              <a:t>the</a:t>
            </a:r>
            <a:r>
              <a:rPr lang="pt-BR" sz="1600" b="1" dirty="0" smtClean="0">
                <a:latin typeface="Arial Narrow" pitchFamily="34" charset="0"/>
              </a:rPr>
              <a:t> ∆</a:t>
            </a:r>
            <a:r>
              <a:rPr lang="pt-BR" sz="1600" b="1" dirty="0" err="1" smtClean="0">
                <a:latin typeface="Arial Narrow" pitchFamily="34" charset="0"/>
              </a:rPr>
              <a:t>Gini</a:t>
            </a:r>
            <a:endParaRPr lang="pt-BR" sz="1600" b="1" dirty="0" smtClean="0">
              <a:latin typeface="Arial Narrow" pitchFamily="34" charset="0"/>
            </a:endParaRPr>
          </a:p>
        </p:txBody>
      </p:sp>
      <p:cxnSp>
        <p:nvCxnSpPr>
          <p:cNvPr id="51" name="Conector em curva 50"/>
          <p:cNvCxnSpPr>
            <a:endCxn id="22" idx="0"/>
          </p:cNvCxnSpPr>
          <p:nvPr/>
        </p:nvCxnSpPr>
        <p:spPr>
          <a:xfrm rot="16200000" flipH="1">
            <a:off x="7668344" y="3068960"/>
            <a:ext cx="864096" cy="864096"/>
          </a:xfrm>
          <a:prstGeom prst="curvedConnector3">
            <a:avLst>
              <a:gd name="adj1" fmla="val 50000"/>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Conector em curva 55"/>
          <p:cNvCxnSpPr>
            <a:endCxn id="22" idx="1"/>
          </p:cNvCxnSpPr>
          <p:nvPr/>
        </p:nvCxnSpPr>
        <p:spPr>
          <a:xfrm>
            <a:off x="7668344" y="4005064"/>
            <a:ext cx="360040" cy="220380"/>
          </a:xfrm>
          <a:prstGeom prst="curvedConnector3">
            <a:avLst>
              <a:gd name="adj1" fmla="val 712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Forma 57"/>
          <p:cNvCxnSpPr>
            <a:endCxn id="22" idx="2"/>
          </p:cNvCxnSpPr>
          <p:nvPr/>
        </p:nvCxnSpPr>
        <p:spPr>
          <a:xfrm flipV="1">
            <a:off x="7668344" y="4517831"/>
            <a:ext cx="864096" cy="423337"/>
          </a:xfrm>
          <a:prstGeom prst="curvedConnector2">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Forma 59"/>
          <p:cNvCxnSpPr>
            <a:endCxn id="22" idx="2"/>
          </p:cNvCxnSpPr>
          <p:nvPr/>
        </p:nvCxnSpPr>
        <p:spPr>
          <a:xfrm flipV="1">
            <a:off x="7668344" y="4517831"/>
            <a:ext cx="864096" cy="855385"/>
          </a:xfrm>
          <a:prstGeom prst="curvedConnector2">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down)">
                                      <p:cBhvr>
                                        <p:cTn id="7" dur="500"/>
                                        <p:tgtEl>
                                          <p:spTgt spid="51"/>
                                        </p:tgtEl>
                                      </p:cBhvr>
                                    </p:animEffect>
                                  </p:childTnLst>
                                </p:cTn>
                              </p:par>
                              <p:par>
                                <p:cTn id="8" presetID="22" presetClass="entr" presetSubtype="4" fill="hold" nodeType="withEffect">
                                  <p:stCondLst>
                                    <p:cond delay="0"/>
                                  </p:stCondLst>
                                  <p:childTnLst>
                                    <p:set>
                                      <p:cBhvr>
                                        <p:cTn id="9" dur="1" fill="hold">
                                          <p:stCondLst>
                                            <p:cond delay="0"/>
                                          </p:stCondLst>
                                        </p:cTn>
                                        <p:tgtEl>
                                          <p:spTgt spid="56"/>
                                        </p:tgtEl>
                                        <p:attrNameLst>
                                          <p:attrName>style.visibility</p:attrName>
                                        </p:attrNameLst>
                                      </p:cBhvr>
                                      <p:to>
                                        <p:strVal val="visible"/>
                                      </p:to>
                                    </p:set>
                                    <p:animEffect transition="in" filter="wipe(down)">
                                      <p:cBhvr>
                                        <p:cTn id="10" dur="500"/>
                                        <p:tgtEl>
                                          <p:spTgt spid="56"/>
                                        </p:tgtEl>
                                      </p:cBhvr>
                                    </p:animEffect>
                                  </p:childTnLst>
                                </p:cTn>
                              </p:par>
                              <p:par>
                                <p:cTn id="11" presetID="22" presetClass="entr" presetSubtype="4" fill="hold" nodeType="with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wipe(down)">
                                      <p:cBhvr>
                                        <p:cTn id="13" dur="500"/>
                                        <p:tgtEl>
                                          <p:spTgt spid="58"/>
                                        </p:tgtEl>
                                      </p:cBhvr>
                                    </p:animEffect>
                                  </p:childTnLst>
                                </p:cTn>
                              </p:par>
                              <p:par>
                                <p:cTn id="14" presetID="22" presetClass="entr" presetSubtype="4" fill="hold" nodeType="withEffect">
                                  <p:stCondLst>
                                    <p:cond delay="0"/>
                                  </p:stCondLst>
                                  <p:childTnLst>
                                    <p:set>
                                      <p:cBhvr>
                                        <p:cTn id="15" dur="1" fill="hold">
                                          <p:stCondLst>
                                            <p:cond delay="0"/>
                                          </p:stCondLst>
                                        </p:cTn>
                                        <p:tgtEl>
                                          <p:spTgt spid="60"/>
                                        </p:tgtEl>
                                        <p:attrNameLst>
                                          <p:attrName>style.visibility</p:attrName>
                                        </p:attrNameLst>
                                      </p:cBhvr>
                                      <p:to>
                                        <p:strVal val="visible"/>
                                      </p:to>
                                    </p:set>
                                    <p:animEffect transition="in" filter="wipe(down)">
                                      <p:cBhvr>
                                        <p:cTn id="16" dur="500"/>
                                        <p:tgtEl>
                                          <p:spTgt spid="60"/>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down)">
                                      <p:cBhvr>
                                        <p:cTn id="1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64444" y="1735662"/>
            <a:ext cx="7902223" cy="4529666"/>
          </a:xfrm>
          <a:prstGeom prst="rect">
            <a:avLst/>
          </a:prstGeom>
          <a:noFill/>
          <a:ln>
            <a:noFill/>
          </a:ln>
        </p:spPr>
      </p:pic>
      <p:sp>
        <p:nvSpPr>
          <p:cNvPr id="3" name="Rectangle 2"/>
          <p:cNvSpPr/>
          <p:nvPr/>
        </p:nvSpPr>
        <p:spPr>
          <a:xfrm>
            <a:off x="211665" y="184835"/>
            <a:ext cx="8537223" cy="1107996"/>
          </a:xfrm>
          <a:prstGeom prst="rect">
            <a:avLst/>
          </a:prstGeom>
        </p:spPr>
        <p:txBody>
          <a:bodyPr wrap="square">
            <a:spAutoFit/>
          </a:bodyPr>
          <a:lstStyle/>
          <a:p>
            <a:pPr algn="ctr"/>
            <a:r>
              <a:rPr lang="en-US" sz="2200" dirty="0" err="1">
                <a:latin typeface="Garamond"/>
                <a:cs typeface="Garamond"/>
              </a:rPr>
              <a:t>Behaviour</a:t>
            </a:r>
            <a:r>
              <a:rPr lang="en-US" sz="2200" dirty="0">
                <a:latin typeface="Garamond"/>
                <a:cs typeface="Garamond"/>
              </a:rPr>
              <a:t> of the Incidence of Direct Taxation on Income, by Type of Tax and </a:t>
            </a:r>
            <a:r>
              <a:rPr lang="en-US" sz="2200" dirty="0" err="1">
                <a:latin typeface="Garamond"/>
                <a:cs typeface="Garamond"/>
              </a:rPr>
              <a:t>Deciles</a:t>
            </a:r>
            <a:r>
              <a:rPr lang="en-US" sz="2200" dirty="0">
                <a:latin typeface="Garamond"/>
                <a:cs typeface="Garamond"/>
              </a:rPr>
              <a:t> of Monetary Household Income, Per Capita, Brazil (2002–2003 and 2008–2009)</a:t>
            </a:r>
          </a:p>
        </p:txBody>
      </p:sp>
    </p:spTree>
    <p:extLst>
      <p:ext uri="{BB962C8B-B14F-4D97-AF65-F5344CB8AC3E}">
        <p14:creationId xmlns:p14="http://schemas.microsoft.com/office/powerpoint/2010/main" val="67803752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50333" y="1566329"/>
            <a:ext cx="8015110" cy="5094110"/>
          </a:xfrm>
          <a:prstGeom prst="rect">
            <a:avLst/>
          </a:prstGeom>
          <a:noFill/>
          <a:ln>
            <a:noFill/>
          </a:ln>
        </p:spPr>
      </p:pic>
      <p:sp>
        <p:nvSpPr>
          <p:cNvPr id="3" name="Rectangle 2"/>
          <p:cNvSpPr/>
          <p:nvPr/>
        </p:nvSpPr>
        <p:spPr>
          <a:xfrm>
            <a:off x="550333" y="120725"/>
            <a:ext cx="8015110" cy="1446550"/>
          </a:xfrm>
          <a:prstGeom prst="rect">
            <a:avLst/>
          </a:prstGeom>
        </p:spPr>
        <p:txBody>
          <a:bodyPr wrap="square">
            <a:spAutoFit/>
          </a:bodyPr>
          <a:lstStyle/>
          <a:p>
            <a:pPr algn="ctr"/>
            <a:r>
              <a:rPr lang="en-US" sz="2200" dirty="0" err="1">
                <a:latin typeface="Garamond"/>
                <a:cs typeface="Garamond"/>
              </a:rPr>
              <a:t>Behaviour</a:t>
            </a:r>
            <a:r>
              <a:rPr lang="en-US" sz="2200" dirty="0">
                <a:latin typeface="Garamond"/>
                <a:cs typeface="Garamond"/>
              </a:rPr>
              <a:t> of the Incidence of Indirect Taxes on Total Income, by Type of Tax and According to Per Capita Household Final Monetary Income </a:t>
            </a:r>
            <a:r>
              <a:rPr lang="en-US" sz="2200" dirty="0" err="1">
                <a:latin typeface="Garamond"/>
                <a:cs typeface="Garamond"/>
              </a:rPr>
              <a:t>Deciles</a:t>
            </a:r>
            <a:r>
              <a:rPr lang="en-US" sz="2200" dirty="0">
                <a:latin typeface="Garamond"/>
                <a:cs typeface="Garamond"/>
              </a:rPr>
              <a:t> (net of taxes),</a:t>
            </a:r>
          </a:p>
          <a:p>
            <a:pPr algn="ctr"/>
            <a:r>
              <a:rPr lang="en-US" sz="2200" dirty="0">
                <a:latin typeface="Garamond"/>
                <a:cs typeface="Garamond"/>
              </a:rPr>
              <a:t>Brazil (2002–2003 and 2008–2009)</a:t>
            </a:r>
          </a:p>
        </p:txBody>
      </p:sp>
    </p:spTree>
    <p:extLst>
      <p:ext uri="{BB962C8B-B14F-4D97-AF65-F5344CB8AC3E}">
        <p14:creationId xmlns:p14="http://schemas.microsoft.com/office/powerpoint/2010/main" val="295268809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36222" y="1495773"/>
            <a:ext cx="7944556" cy="4953000"/>
          </a:xfrm>
          <a:prstGeom prst="rect">
            <a:avLst/>
          </a:prstGeom>
          <a:noFill/>
          <a:ln>
            <a:noFill/>
          </a:ln>
        </p:spPr>
      </p:pic>
      <p:sp>
        <p:nvSpPr>
          <p:cNvPr id="3" name="Rectangle 2"/>
          <p:cNvSpPr/>
          <p:nvPr/>
        </p:nvSpPr>
        <p:spPr>
          <a:xfrm>
            <a:off x="536222" y="369501"/>
            <a:ext cx="7944556" cy="430887"/>
          </a:xfrm>
          <a:prstGeom prst="rect">
            <a:avLst/>
          </a:prstGeom>
        </p:spPr>
        <p:txBody>
          <a:bodyPr wrap="square">
            <a:spAutoFit/>
          </a:bodyPr>
          <a:lstStyle/>
          <a:p>
            <a:pPr algn="ctr"/>
            <a:r>
              <a:rPr lang="en-US" sz="2200" dirty="0">
                <a:latin typeface="Garamond"/>
                <a:cs typeface="Garamond"/>
              </a:rPr>
              <a:t>Tax Burden on Total Income, Brazil (2002–2003 and 2008–2009)</a:t>
            </a:r>
          </a:p>
        </p:txBody>
      </p:sp>
    </p:spTree>
    <p:extLst>
      <p:ext uri="{BB962C8B-B14F-4D97-AF65-F5344CB8AC3E}">
        <p14:creationId xmlns:p14="http://schemas.microsoft.com/office/powerpoint/2010/main" val="302022631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457200" y="44624"/>
            <a:ext cx="8229600" cy="1143000"/>
          </a:xfrm>
        </p:spPr>
        <p:txBody>
          <a:bodyPr>
            <a:normAutofit fontScale="90000"/>
          </a:bodyPr>
          <a:lstStyle/>
          <a:p>
            <a:r>
              <a:rPr lang="pt-BR" sz="4900" dirty="0" smtClean="0">
                <a:latin typeface="Arial Narrow" pitchFamily="34" charset="0"/>
              </a:rPr>
              <a:t>Extreme </a:t>
            </a:r>
            <a:r>
              <a:rPr lang="pt-BR" sz="4900" dirty="0" err="1" smtClean="0">
                <a:latin typeface="Arial Narrow" pitchFamily="34" charset="0"/>
              </a:rPr>
              <a:t>poverty</a:t>
            </a:r>
            <a:r>
              <a:rPr lang="pt-BR" dirty="0" smtClean="0">
                <a:latin typeface="Arial Narrow" pitchFamily="34" charset="0"/>
              </a:rPr>
              <a:t/>
            </a:r>
            <a:br>
              <a:rPr lang="pt-BR" dirty="0" smtClean="0">
                <a:latin typeface="Arial Narrow" pitchFamily="34" charset="0"/>
              </a:rPr>
            </a:br>
            <a:r>
              <a:rPr lang="pt-BR" sz="3600" dirty="0" smtClean="0">
                <a:latin typeface="Arial Narrow" pitchFamily="34" charset="0"/>
              </a:rPr>
              <a:t>(1.25 US$ PPP/</a:t>
            </a:r>
            <a:r>
              <a:rPr lang="pt-BR" sz="3600" dirty="0" err="1" smtClean="0">
                <a:latin typeface="Arial Narrow" pitchFamily="34" charset="0"/>
              </a:rPr>
              <a:t>day</a:t>
            </a:r>
            <a:r>
              <a:rPr lang="pt-BR" sz="3600" dirty="0" smtClean="0">
                <a:latin typeface="Arial Narrow" pitchFamily="34" charset="0"/>
              </a:rPr>
              <a:t>)</a:t>
            </a:r>
            <a:endParaRPr lang="pt-BR" sz="3600" dirty="0">
              <a:latin typeface="Arial Narrow" pitchFamily="34" charset="0"/>
            </a:endParaRPr>
          </a:p>
        </p:txBody>
      </p:sp>
      <p:graphicFrame>
        <p:nvGraphicFramePr>
          <p:cNvPr id="5" name="Gráfico 4"/>
          <p:cNvGraphicFramePr/>
          <p:nvPr/>
        </p:nvGraphicFramePr>
        <p:xfrm>
          <a:off x="1475656" y="1628800"/>
          <a:ext cx="6257925" cy="3838575"/>
        </p:xfrm>
        <a:graphic>
          <a:graphicData uri="http://schemas.openxmlformats.org/drawingml/2006/chart">
            <c:chart xmlns:c="http://schemas.openxmlformats.org/drawingml/2006/chart" xmlns:r="http://schemas.openxmlformats.org/officeDocument/2006/relationships" r:id="rId2"/>
          </a:graphicData>
        </a:graphic>
      </p:graphicFrame>
      <p:sp>
        <p:nvSpPr>
          <p:cNvPr id="6" name="CaixaDeTexto 5"/>
          <p:cNvSpPr txBox="1"/>
          <p:nvPr/>
        </p:nvSpPr>
        <p:spPr>
          <a:xfrm>
            <a:off x="3995936" y="5240233"/>
            <a:ext cx="395762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1995-2009</a:t>
            </a:r>
            <a:endParaRPr lang="pt-BR" sz="1200" dirty="0">
              <a:latin typeface="Arial Narrow" pitchFamily="34" charset="0"/>
            </a:endParaRPr>
          </a:p>
        </p:txBody>
      </p:sp>
      <p:sp>
        <p:nvSpPr>
          <p:cNvPr id="7" name="Elipse 6"/>
          <p:cNvSpPr>
            <a:spLocks noChangeAspect="1"/>
          </p:cNvSpPr>
          <p:nvPr/>
        </p:nvSpPr>
        <p:spPr>
          <a:xfrm>
            <a:off x="6660233" y="3933057"/>
            <a:ext cx="115213" cy="115213"/>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CaixaDeTexto 7"/>
          <p:cNvSpPr txBox="1"/>
          <p:nvPr/>
        </p:nvSpPr>
        <p:spPr>
          <a:xfrm>
            <a:off x="6383340" y="2845385"/>
            <a:ext cx="996972" cy="1015663"/>
          </a:xfrm>
          <a:prstGeom prst="rect">
            <a:avLst/>
          </a:prstGeom>
          <a:solidFill>
            <a:sysClr val="window" lastClr="FFFFFF"/>
          </a:solidFill>
        </p:spPr>
        <p:txBody>
          <a:bodyPr wrap="square" rtlCol="0">
            <a:spAutoFit/>
          </a:bodyPr>
          <a:lstStyle/>
          <a:p>
            <a:pPr algn="ctr"/>
            <a:r>
              <a:rPr lang="pt-BR" sz="1500" dirty="0" err="1" smtClean="0">
                <a:solidFill>
                  <a:srgbClr val="C00000"/>
                </a:solidFill>
                <a:latin typeface="Arial Narrow" pitchFamily="34" charset="0"/>
              </a:rPr>
              <a:t>Brazilian</a:t>
            </a:r>
            <a:r>
              <a:rPr lang="pt-BR" sz="1500" dirty="0" smtClean="0">
                <a:solidFill>
                  <a:srgbClr val="C00000"/>
                </a:solidFill>
                <a:latin typeface="Arial Narrow" pitchFamily="34" charset="0"/>
              </a:rPr>
              <a:t> MDG </a:t>
            </a:r>
            <a:r>
              <a:rPr lang="pt-BR" sz="1500" dirty="0" err="1" smtClean="0">
                <a:solidFill>
                  <a:srgbClr val="C00000"/>
                </a:solidFill>
                <a:latin typeface="Arial Narrow" pitchFamily="34" charset="0"/>
              </a:rPr>
              <a:t>goal</a:t>
            </a:r>
            <a:endParaRPr lang="pt-BR" sz="1500" dirty="0" smtClean="0">
              <a:solidFill>
                <a:srgbClr val="C00000"/>
              </a:solidFill>
              <a:latin typeface="Arial Narrow" pitchFamily="34" charset="0"/>
            </a:endParaRPr>
          </a:p>
          <a:p>
            <a:pPr algn="ctr"/>
            <a:r>
              <a:rPr lang="pt-BR" sz="1500" dirty="0" err="1" smtClean="0">
                <a:solidFill>
                  <a:srgbClr val="C00000"/>
                </a:solidFill>
                <a:latin typeface="Arial Narrow" pitchFamily="34" charset="0"/>
              </a:rPr>
              <a:t>reached</a:t>
            </a:r>
            <a:r>
              <a:rPr lang="pt-BR" sz="1500" dirty="0" smtClean="0">
                <a:solidFill>
                  <a:srgbClr val="C00000"/>
                </a:solidFill>
                <a:latin typeface="Arial Narrow" pitchFamily="34" charset="0"/>
              </a:rPr>
              <a:t> </a:t>
            </a:r>
          </a:p>
          <a:p>
            <a:pPr algn="ctr"/>
            <a:r>
              <a:rPr lang="pt-BR" sz="1500" dirty="0" smtClean="0">
                <a:solidFill>
                  <a:srgbClr val="C00000"/>
                </a:solidFill>
                <a:latin typeface="Arial Narrow" pitchFamily="34" charset="0"/>
              </a:rPr>
              <a:t>in 2007</a:t>
            </a:r>
            <a:endParaRPr lang="pt-BR" sz="1500" dirty="0">
              <a:solidFill>
                <a:srgbClr val="C00000"/>
              </a:solidFill>
              <a:latin typeface="Arial Narrow" pitchFamily="34" charset="0"/>
            </a:endParaRPr>
          </a:p>
        </p:txBody>
      </p:sp>
      <p:sp>
        <p:nvSpPr>
          <p:cNvPr id="9" name="CaixaDeTexto 8"/>
          <p:cNvSpPr txBox="1"/>
          <p:nvPr/>
        </p:nvSpPr>
        <p:spPr>
          <a:xfrm>
            <a:off x="395536" y="5589240"/>
            <a:ext cx="8424936" cy="1200329"/>
          </a:xfrm>
          <a:prstGeom prst="rect">
            <a:avLst/>
          </a:prstGeom>
          <a:noFill/>
        </p:spPr>
        <p:txBody>
          <a:bodyPr wrap="square" rtlCol="0">
            <a:spAutoFit/>
          </a:bodyPr>
          <a:lstStyle/>
          <a:p>
            <a:r>
              <a:rPr lang="pt-BR" dirty="0" err="1" smtClean="0">
                <a:latin typeface="Arial Narrow" pitchFamily="34" charset="0"/>
              </a:rPr>
              <a:t>Poverty</a:t>
            </a:r>
            <a:r>
              <a:rPr lang="pt-BR" dirty="0" smtClean="0">
                <a:latin typeface="Arial Narrow" pitchFamily="34" charset="0"/>
              </a:rPr>
              <a:t> </a:t>
            </a:r>
            <a:r>
              <a:rPr lang="pt-BR" dirty="0" err="1" smtClean="0">
                <a:latin typeface="Arial Narrow" pitchFamily="34" charset="0"/>
              </a:rPr>
              <a:t>reduction</a:t>
            </a:r>
            <a:r>
              <a:rPr lang="pt-BR" dirty="0" smtClean="0">
                <a:latin typeface="Arial Narrow" pitchFamily="34" charset="0"/>
              </a:rPr>
              <a:t> dates </a:t>
            </a:r>
            <a:r>
              <a:rPr lang="pt-BR" dirty="0" err="1" smtClean="0">
                <a:latin typeface="Arial Narrow" pitchFamily="34" charset="0"/>
              </a:rPr>
              <a:t>back</a:t>
            </a:r>
            <a:r>
              <a:rPr lang="pt-BR" dirty="0" smtClean="0">
                <a:latin typeface="Arial Narrow" pitchFamily="34" charset="0"/>
              </a:rPr>
              <a:t> to </a:t>
            </a:r>
            <a:r>
              <a:rPr lang="pt-BR" dirty="0" err="1" smtClean="0">
                <a:latin typeface="Arial Narrow" pitchFamily="34" charset="0"/>
              </a:rPr>
              <a:t>the</a:t>
            </a:r>
            <a:r>
              <a:rPr lang="pt-BR" dirty="0" smtClean="0">
                <a:latin typeface="Arial Narrow" pitchFamily="34" charset="0"/>
              </a:rPr>
              <a:t> late 1990s </a:t>
            </a:r>
            <a:r>
              <a:rPr lang="pt-BR" dirty="0" err="1" smtClean="0">
                <a:latin typeface="Arial Narrow" pitchFamily="34" charset="0"/>
              </a:rPr>
              <a:t>but</a:t>
            </a:r>
            <a:r>
              <a:rPr lang="pt-BR" dirty="0" smtClean="0">
                <a:latin typeface="Arial Narrow" pitchFamily="34" charset="0"/>
              </a:rPr>
              <a:t> </a:t>
            </a:r>
            <a:r>
              <a:rPr lang="pt-BR" dirty="0" err="1" smtClean="0">
                <a:latin typeface="Arial Narrow" pitchFamily="34" charset="0"/>
              </a:rPr>
              <a:t>has</a:t>
            </a:r>
            <a:r>
              <a:rPr lang="pt-BR" dirty="0" smtClean="0">
                <a:latin typeface="Arial Narrow" pitchFamily="34" charset="0"/>
              </a:rPr>
              <a:t> </a:t>
            </a:r>
            <a:r>
              <a:rPr lang="pt-BR" dirty="0" err="1" smtClean="0">
                <a:latin typeface="Arial Narrow" pitchFamily="34" charset="0"/>
              </a:rPr>
              <a:t>picked</a:t>
            </a:r>
            <a:r>
              <a:rPr lang="pt-BR" dirty="0" smtClean="0">
                <a:latin typeface="Arial Narrow" pitchFamily="34" charset="0"/>
              </a:rPr>
              <a:t> </a:t>
            </a:r>
            <a:r>
              <a:rPr lang="pt-BR" dirty="0" err="1" smtClean="0">
                <a:latin typeface="Arial Narrow" pitchFamily="34" charset="0"/>
              </a:rPr>
              <a:t>up</a:t>
            </a:r>
            <a:r>
              <a:rPr lang="pt-BR" dirty="0" smtClean="0">
                <a:latin typeface="Arial Narrow" pitchFamily="34" charset="0"/>
              </a:rPr>
              <a:t> </a:t>
            </a:r>
            <a:r>
              <a:rPr lang="pt-BR" dirty="0" err="1" smtClean="0">
                <a:latin typeface="Arial Narrow" pitchFamily="34" charset="0"/>
              </a:rPr>
              <a:t>speed</a:t>
            </a:r>
            <a:r>
              <a:rPr lang="pt-BR" dirty="0" smtClean="0">
                <a:latin typeface="Arial Narrow" pitchFamily="34" charset="0"/>
              </a:rPr>
              <a:t> </a:t>
            </a:r>
            <a:r>
              <a:rPr lang="pt-BR" dirty="0" err="1" smtClean="0">
                <a:latin typeface="Arial Narrow" pitchFamily="34" charset="0"/>
              </a:rPr>
              <a:t>since</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mid</a:t>
            </a:r>
            <a:r>
              <a:rPr lang="pt-BR" dirty="0" smtClean="0">
                <a:latin typeface="Arial Narrow" pitchFamily="34" charset="0"/>
              </a:rPr>
              <a:t>-2000s as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economic</a:t>
            </a:r>
            <a:r>
              <a:rPr lang="pt-BR" dirty="0" smtClean="0">
                <a:latin typeface="Arial Narrow" pitchFamily="34" charset="0"/>
              </a:rPr>
              <a:t> </a:t>
            </a:r>
            <a:r>
              <a:rPr lang="pt-BR" dirty="0" err="1" smtClean="0">
                <a:latin typeface="Arial Narrow" pitchFamily="34" charset="0"/>
              </a:rPr>
              <a:t>recovery</a:t>
            </a:r>
            <a:r>
              <a:rPr lang="pt-BR" dirty="0" smtClean="0">
                <a:latin typeface="Arial Narrow" pitchFamily="34" charset="0"/>
              </a:rPr>
              <a:t> </a:t>
            </a:r>
            <a:r>
              <a:rPr lang="pt-BR" dirty="0" err="1" smtClean="0">
                <a:latin typeface="Arial Narrow" pitchFamily="34" charset="0"/>
              </a:rPr>
              <a:t>was</a:t>
            </a:r>
            <a:r>
              <a:rPr lang="pt-BR" dirty="0" smtClean="0">
                <a:latin typeface="Arial Narrow" pitchFamily="34" charset="0"/>
              </a:rPr>
              <a:t> </a:t>
            </a:r>
            <a:r>
              <a:rPr lang="pt-BR" dirty="0" err="1" smtClean="0">
                <a:latin typeface="Arial Narrow" pitchFamily="34" charset="0"/>
              </a:rPr>
              <a:t>combined</a:t>
            </a:r>
            <a:r>
              <a:rPr lang="pt-BR" dirty="0" smtClean="0">
                <a:latin typeface="Arial Narrow" pitchFamily="34" charset="0"/>
              </a:rPr>
              <a:t> </a:t>
            </a:r>
            <a:r>
              <a:rPr lang="pt-BR" dirty="0" err="1" smtClean="0">
                <a:latin typeface="Arial Narrow" pitchFamily="34" charset="0"/>
              </a:rPr>
              <a:t>with</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fall</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income</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a:t>
            </a:r>
          </a:p>
          <a:p>
            <a:r>
              <a:rPr lang="pt-BR" dirty="0" smtClean="0">
                <a:latin typeface="Arial Narrow" pitchFamily="34" charset="0"/>
              </a:rPr>
              <a:t>In 2011, </a:t>
            </a:r>
            <a:r>
              <a:rPr lang="pt-BR" dirty="0" err="1" smtClean="0">
                <a:latin typeface="Arial Narrow" pitchFamily="34" charset="0"/>
              </a:rPr>
              <a:t>poverty</a:t>
            </a:r>
            <a:r>
              <a:rPr lang="pt-BR" dirty="0" smtClean="0">
                <a:latin typeface="Arial Narrow" pitchFamily="34" charset="0"/>
              </a:rPr>
              <a:t> </a:t>
            </a:r>
            <a:r>
              <a:rPr lang="pt-BR" dirty="0" err="1" smtClean="0">
                <a:latin typeface="Arial Narrow" pitchFamily="34" charset="0"/>
              </a:rPr>
              <a:t>eradication</a:t>
            </a:r>
            <a:r>
              <a:rPr lang="pt-BR" dirty="0" smtClean="0">
                <a:latin typeface="Arial Narrow" pitchFamily="34" charset="0"/>
              </a:rPr>
              <a:t> </a:t>
            </a:r>
            <a:r>
              <a:rPr lang="pt-BR" dirty="0" err="1" smtClean="0">
                <a:latin typeface="Arial Narrow" pitchFamily="34" charset="0"/>
              </a:rPr>
              <a:t>was</a:t>
            </a:r>
            <a:r>
              <a:rPr lang="pt-BR" dirty="0" smtClean="0">
                <a:latin typeface="Arial Narrow" pitchFamily="34" charset="0"/>
              </a:rPr>
              <a:t> </a:t>
            </a:r>
            <a:r>
              <a:rPr lang="pt-BR" dirty="0" err="1" smtClean="0">
                <a:latin typeface="Arial Narrow" pitchFamily="34" charset="0"/>
              </a:rPr>
              <a:t>announced</a:t>
            </a:r>
            <a:r>
              <a:rPr lang="pt-BR" dirty="0" smtClean="0">
                <a:latin typeface="Arial Narrow" pitchFamily="34" charset="0"/>
              </a:rPr>
              <a:t> as </a:t>
            </a:r>
            <a:r>
              <a:rPr lang="pt-BR" dirty="0" err="1" smtClean="0">
                <a:latin typeface="Arial Narrow" pitchFamily="34" charset="0"/>
              </a:rPr>
              <a:t>the</a:t>
            </a:r>
            <a:r>
              <a:rPr lang="pt-BR" dirty="0" smtClean="0">
                <a:latin typeface="Arial Narrow" pitchFamily="34" charset="0"/>
              </a:rPr>
              <a:t> top </a:t>
            </a:r>
            <a:r>
              <a:rPr lang="pt-BR" dirty="0" err="1" smtClean="0">
                <a:latin typeface="Arial Narrow" pitchFamily="34" charset="0"/>
              </a:rPr>
              <a:t>priority</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newly</a:t>
            </a:r>
            <a:r>
              <a:rPr lang="pt-BR" dirty="0" smtClean="0">
                <a:latin typeface="Arial Narrow" pitchFamily="34" charset="0"/>
              </a:rPr>
              <a:t> </a:t>
            </a:r>
            <a:r>
              <a:rPr lang="pt-BR" dirty="0" err="1" smtClean="0">
                <a:latin typeface="Arial Narrow" pitchFamily="34" charset="0"/>
              </a:rPr>
              <a:t>inaugurated</a:t>
            </a:r>
            <a:r>
              <a:rPr lang="pt-BR" dirty="0" smtClean="0">
                <a:latin typeface="Arial Narrow" pitchFamily="34" charset="0"/>
              </a:rPr>
              <a:t> </a:t>
            </a:r>
            <a:r>
              <a:rPr lang="pt-BR" dirty="0" err="1" smtClean="0">
                <a:latin typeface="Arial Narrow" pitchFamily="34" charset="0"/>
              </a:rPr>
              <a:t>president</a:t>
            </a:r>
            <a:r>
              <a:rPr lang="pt-BR" dirty="0" smtClean="0">
                <a:latin typeface="Arial Narrow" pitchFamily="34" charset="0"/>
              </a:rPr>
              <a:t> Dilma </a:t>
            </a:r>
            <a:r>
              <a:rPr lang="pt-BR" dirty="0" err="1" smtClean="0">
                <a:latin typeface="Arial Narrow" pitchFamily="34" charset="0"/>
              </a:rPr>
              <a:t>Rousseff</a:t>
            </a:r>
            <a:r>
              <a:rPr lang="pt-BR" dirty="0" smtClean="0">
                <a:latin typeface="Arial Narrow" pitchFamily="34" charset="0"/>
              </a:rPr>
              <a:t>.</a:t>
            </a:r>
            <a:endParaRPr lang="pt-BR" dirty="0">
              <a:latin typeface="Arial Narrow"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Education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5" name="CaixaDeTexto 4"/>
          <p:cNvSpPr txBox="1"/>
          <p:nvPr/>
        </p:nvSpPr>
        <p:spPr>
          <a:xfrm>
            <a:off x="395536" y="2100912"/>
            <a:ext cx="8424936" cy="646331"/>
          </a:xfrm>
          <a:prstGeom prst="rect">
            <a:avLst/>
          </a:prstGeom>
          <a:noFill/>
        </p:spPr>
        <p:txBody>
          <a:bodyPr wrap="square" rtlCol="0">
            <a:spAutoFit/>
          </a:bodyPr>
          <a:lstStyle/>
          <a:p>
            <a:r>
              <a:rPr lang="pt-BR" dirty="0" smtClean="0">
                <a:latin typeface="Arial Narrow" pitchFamily="34" charset="0"/>
              </a:rPr>
              <a:t>	</a:t>
            </a:r>
          </a:p>
          <a:p>
            <a:endParaRPr lang="pt-BR" dirty="0" smtClean="0">
              <a:latin typeface="Arial Narrow" pitchFamily="34" charset="0"/>
            </a:endParaRPr>
          </a:p>
        </p:txBody>
      </p:sp>
      <p:graphicFrame>
        <p:nvGraphicFramePr>
          <p:cNvPr id="7" name="Tabela 6"/>
          <p:cNvGraphicFramePr>
            <a:graphicFrameLocks noGrp="1"/>
          </p:cNvGraphicFramePr>
          <p:nvPr/>
        </p:nvGraphicFramePr>
        <p:xfrm>
          <a:off x="1212304" y="1628800"/>
          <a:ext cx="6744072" cy="1854200"/>
        </p:xfrm>
        <a:graphic>
          <a:graphicData uri="http://schemas.openxmlformats.org/drawingml/2006/table">
            <a:tbl>
              <a:tblPr firstRow="1" bandRow="1">
                <a:tableStyleId>{5C22544A-7EE6-4342-B048-85BDC9FD1C3A}</a:tableStyleId>
              </a:tblPr>
              <a:tblGrid>
                <a:gridCol w="2952328"/>
                <a:gridCol w="1895872"/>
                <a:gridCol w="1895872"/>
              </a:tblGrid>
              <a:tr h="370840">
                <a:tc>
                  <a:txBody>
                    <a:bodyPr/>
                    <a:lstStyle/>
                    <a:p>
                      <a:pPr algn="ctr"/>
                      <a:endParaRPr lang="pt-BR" dirty="0">
                        <a:latin typeface="Arial Narrow" pitchFamily="34" charset="0"/>
                      </a:endParaRPr>
                    </a:p>
                  </a:txBody>
                  <a:tcPr/>
                </a:tc>
                <a:tc>
                  <a:txBody>
                    <a:bodyPr/>
                    <a:lstStyle/>
                    <a:p>
                      <a:pPr algn="ctr"/>
                      <a:r>
                        <a:rPr lang="pt-BR" dirty="0" smtClean="0">
                          <a:latin typeface="Arial Narrow" pitchFamily="34" charset="0"/>
                        </a:rPr>
                        <a:t>1995</a:t>
                      </a:r>
                      <a:endParaRPr lang="pt-BR" dirty="0">
                        <a:latin typeface="Arial Narrow" pitchFamily="34" charset="0"/>
                      </a:endParaRPr>
                    </a:p>
                  </a:txBody>
                  <a:tcPr/>
                </a:tc>
                <a:tc>
                  <a:txBody>
                    <a:bodyPr/>
                    <a:lstStyle/>
                    <a:p>
                      <a:pPr algn="ctr"/>
                      <a:r>
                        <a:rPr lang="pt-BR" dirty="0" smtClean="0">
                          <a:latin typeface="Arial Narrow" pitchFamily="34" charset="0"/>
                        </a:rPr>
                        <a:t>2009</a:t>
                      </a:r>
                      <a:endParaRPr lang="pt-BR" dirty="0">
                        <a:latin typeface="Arial Narrow" pitchFamily="34" charset="0"/>
                      </a:endParaRPr>
                    </a:p>
                  </a:txBody>
                  <a:tcPr/>
                </a:tc>
              </a:tr>
              <a:tr h="370840">
                <a:tc>
                  <a:txBody>
                    <a:bodyPr/>
                    <a:lstStyle/>
                    <a:p>
                      <a:r>
                        <a:rPr lang="pt-BR" dirty="0" err="1" smtClean="0">
                          <a:latin typeface="Arial Narrow" pitchFamily="34" charset="0"/>
                        </a:rPr>
                        <a:t>Illiteracy</a:t>
                      </a:r>
                      <a:r>
                        <a:rPr lang="pt-BR" baseline="0" dirty="0" smtClean="0">
                          <a:latin typeface="Arial Narrow" pitchFamily="34" charset="0"/>
                        </a:rPr>
                        <a:t> rate: ages 15+ (%)</a:t>
                      </a:r>
                      <a:endParaRPr lang="pt-BR" dirty="0">
                        <a:latin typeface="Arial Narrow" pitchFamily="34" charset="0"/>
                      </a:endParaRPr>
                    </a:p>
                  </a:txBody>
                  <a:tcPr/>
                </a:tc>
                <a:tc>
                  <a:txBody>
                    <a:bodyPr/>
                    <a:lstStyle/>
                    <a:p>
                      <a:pPr algn="ctr"/>
                      <a:r>
                        <a:rPr lang="pt-BR" dirty="0" smtClean="0">
                          <a:latin typeface="Arial Narrow" pitchFamily="34" charset="0"/>
                        </a:rPr>
                        <a:t>15.5</a:t>
                      </a:r>
                      <a:endParaRPr lang="pt-BR" dirty="0">
                        <a:latin typeface="Arial Narrow" pitchFamily="34" charset="0"/>
                      </a:endParaRPr>
                    </a:p>
                  </a:txBody>
                  <a:tcPr/>
                </a:tc>
                <a:tc>
                  <a:txBody>
                    <a:bodyPr/>
                    <a:lstStyle/>
                    <a:p>
                      <a:pPr algn="ctr"/>
                      <a:r>
                        <a:rPr lang="pt-BR" dirty="0" smtClean="0">
                          <a:latin typeface="Arial Narrow" pitchFamily="34" charset="0"/>
                        </a:rPr>
                        <a:t>9.7</a:t>
                      </a:r>
                      <a:endParaRPr lang="pt-BR" dirty="0">
                        <a:latin typeface="Arial Narrow" pitchFamily="34" charset="0"/>
                      </a:endParaRPr>
                    </a:p>
                  </a:txBody>
                  <a:tcPr/>
                </a:tc>
              </a:tr>
              <a:tr h="370840">
                <a:tc>
                  <a:txBody>
                    <a:bodyPr/>
                    <a:lstStyle/>
                    <a:p>
                      <a:r>
                        <a:rPr lang="pt-BR" dirty="0" err="1" smtClean="0">
                          <a:latin typeface="Arial Narrow" pitchFamily="34" charset="0"/>
                        </a:rPr>
                        <a:t>Illiteracy</a:t>
                      </a:r>
                      <a:r>
                        <a:rPr lang="pt-BR" dirty="0" smtClean="0">
                          <a:latin typeface="Arial Narrow" pitchFamily="34" charset="0"/>
                        </a:rPr>
                        <a:t> rate:</a:t>
                      </a:r>
                      <a:r>
                        <a:rPr lang="pt-BR" baseline="0" dirty="0" smtClean="0">
                          <a:latin typeface="Arial Narrow" pitchFamily="34" charset="0"/>
                        </a:rPr>
                        <a:t> ages 15-24 (%)</a:t>
                      </a:r>
                      <a:endParaRPr lang="pt-BR" dirty="0">
                        <a:latin typeface="Arial Narrow" pitchFamily="34" charset="0"/>
                      </a:endParaRPr>
                    </a:p>
                  </a:txBody>
                  <a:tcPr/>
                </a:tc>
                <a:tc>
                  <a:txBody>
                    <a:bodyPr/>
                    <a:lstStyle/>
                    <a:p>
                      <a:pPr algn="ctr"/>
                      <a:r>
                        <a:rPr lang="pt-BR" dirty="0" smtClean="0">
                          <a:latin typeface="Arial Narrow" pitchFamily="34" charset="0"/>
                        </a:rPr>
                        <a:t>7.1</a:t>
                      </a:r>
                      <a:endParaRPr lang="pt-BR" dirty="0">
                        <a:latin typeface="Arial Narrow" pitchFamily="34" charset="0"/>
                      </a:endParaRPr>
                    </a:p>
                  </a:txBody>
                  <a:tcPr/>
                </a:tc>
                <a:tc>
                  <a:txBody>
                    <a:bodyPr/>
                    <a:lstStyle/>
                    <a:p>
                      <a:pPr algn="ctr"/>
                      <a:r>
                        <a:rPr lang="pt-BR" dirty="0" smtClean="0">
                          <a:latin typeface="Arial Narrow" pitchFamily="34" charset="0"/>
                        </a:rPr>
                        <a:t>1.9</a:t>
                      </a:r>
                      <a:endParaRPr lang="pt-BR" dirty="0">
                        <a:latin typeface="Arial Narrow" pitchFamily="34" charset="0"/>
                      </a:endParaRPr>
                    </a:p>
                  </a:txBody>
                  <a:tcPr/>
                </a:tc>
              </a:tr>
              <a:tr h="370840">
                <a:tc>
                  <a:txBody>
                    <a:bodyPr/>
                    <a:lstStyle/>
                    <a:p>
                      <a:r>
                        <a:rPr lang="pt-BR" dirty="0" err="1" smtClean="0">
                          <a:latin typeface="Arial Narrow" pitchFamily="34" charset="0"/>
                        </a:rPr>
                        <a:t>Attendance</a:t>
                      </a:r>
                      <a:r>
                        <a:rPr lang="pt-BR" dirty="0" smtClean="0">
                          <a:latin typeface="Arial Narrow" pitchFamily="34" charset="0"/>
                        </a:rPr>
                        <a:t> rate: ages 6-14</a:t>
                      </a:r>
                      <a:r>
                        <a:rPr lang="pt-BR" baseline="0" dirty="0" smtClean="0">
                          <a:latin typeface="Arial Narrow" pitchFamily="34" charset="0"/>
                        </a:rPr>
                        <a:t> (%)</a:t>
                      </a:r>
                      <a:endParaRPr lang="pt-BR" dirty="0">
                        <a:latin typeface="Arial Narrow" pitchFamily="34" charset="0"/>
                      </a:endParaRPr>
                    </a:p>
                  </a:txBody>
                  <a:tcPr/>
                </a:tc>
                <a:tc>
                  <a:txBody>
                    <a:bodyPr/>
                    <a:lstStyle/>
                    <a:p>
                      <a:pPr algn="ctr"/>
                      <a:r>
                        <a:rPr lang="pt-BR" dirty="0" smtClean="0">
                          <a:latin typeface="Arial Narrow" pitchFamily="34" charset="0"/>
                        </a:rPr>
                        <a:t>88.7</a:t>
                      </a:r>
                      <a:endParaRPr lang="pt-BR" dirty="0">
                        <a:latin typeface="Arial Narrow" pitchFamily="34" charset="0"/>
                      </a:endParaRPr>
                    </a:p>
                  </a:txBody>
                  <a:tcPr/>
                </a:tc>
                <a:tc>
                  <a:txBody>
                    <a:bodyPr/>
                    <a:lstStyle/>
                    <a:p>
                      <a:pPr algn="ctr"/>
                      <a:r>
                        <a:rPr lang="pt-BR" dirty="0" smtClean="0">
                          <a:latin typeface="Arial Narrow" pitchFamily="34" charset="0"/>
                        </a:rPr>
                        <a:t>97.6</a:t>
                      </a:r>
                      <a:endParaRPr lang="pt-BR" dirty="0">
                        <a:latin typeface="Arial Narrow" pitchFamily="34" charset="0"/>
                      </a:endParaRPr>
                    </a:p>
                  </a:txBody>
                  <a:tcPr/>
                </a:tc>
              </a:tr>
              <a:tr h="370840">
                <a:tc>
                  <a:txBody>
                    <a:bodyPr/>
                    <a:lstStyle/>
                    <a:p>
                      <a:r>
                        <a:rPr lang="pt-BR" dirty="0" err="1" smtClean="0">
                          <a:latin typeface="Arial Narrow" pitchFamily="34" charset="0"/>
                        </a:rPr>
                        <a:t>Attendance</a:t>
                      </a:r>
                      <a:r>
                        <a:rPr lang="pt-BR" dirty="0" smtClean="0">
                          <a:latin typeface="Arial Narrow" pitchFamily="34" charset="0"/>
                        </a:rPr>
                        <a:t> rate: ages 15-17 (%)</a:t>
                      </a:r>
                      <a:endParaRPr lang="pt-BR" dirty="0">
                        <a:latin typeface="Arial Narrow" pitchFamily="34" charset="0"/>
                      </a:endParaRPr>
                    </a:p>
                  </a:txBody>
                  <a:tcPr/>
                </a:tc>
                <a:tc>
                  <a:txBody>
                    <a:bodyPr/>
                    <a:lstStyle/>
                    <a:p>
                      <a:pPr algn="ctr"/>
                      <a:r>
                        <a:rPr lang="pt-BR" dirty="0" smtClean="0">
                          <a:latin typeface="Arial Narrow" pitchFamily="34" charset="0"/>
                        </a:rPr>
                        <a:t>66.7</a:t>
                      </a:r>
                      <a:endParaRPr lang="pt-BR" dirty="0">
                        <a:latin typeface="Arial Narrow" pitchFamily="34" charset="0"/>
                      </a:endParaRPr>
                    </a:p>
                  </a:txBody>
                  <a:tcPr/>
                </a:tc>
                <a:tc>
                  <a:txBody>
                    <a:bodyPr/>
                    <a:lstStyle/>
                    <a:p>
                      <a:pPr algn="ctr"/>
                      <a:r>
                        <a:rPr lang="pt-BR" dirty="0" smtClean="0">
                          <a:latin typeface="Arial Narrow" pitchFamily="34" charset="0"/>
                        </a:rPr>
                        <a:t>85.2</a:t>
                      </a:r>
                      <a:endParaRPr lang="pt-BR" dirty="0">
                        <a:latin typeface="Arial Narrow" pitchFamily="34" charset="0"/>
                      </a:endParaRPr>
                    </a:p>
                  </a:txBody>
                  <a:tcPr/>
                </a:tc>
              </a:tr>
            </a:tbl>
          </a:graphicData>
        </a:graphic>
      </p:graphicFrame>
      <p:graphicFrame>
        <p:nvGraphicFramePr>
          <p:cNvPr id="9" name="Tabela 8"/>
          <p:cNvGraphicFramePr>
            <a:graphicFrameLocks noGrp="1"/>
          </p:cNvGraphicFramePr>
          <p:nvPr/>
        </p:nvGraphicFramePr>
        <p:xfrm>
          <a:off x="924271" y="4149080"/>
          <a:ext cx="7392145" cy="1483360"/>
        </p:xfrm>
        <a:graphic>
          <a:graphicData uri="http://schemas.openxmlformats.org/drawingml/2006/table">
            <a:tbl>
              <a:tblPr firstRow="1" bandRow="1">
                <a:tableStyleId>{5C22544A-7EE6-4342-B048-85BDC9FD1C3A}</a:tableStyleId>
              </a:tblPr>
              <a:tblGrid>
                <a:gridCol w="3946381"/>
                <a:gridCol w="1722882"/>
                <a:gridCol w="1722882"/>
              </a:tblGrid>
              <a:tr h="370840">
                <a:tc>
                  <a:txBody>
                    <a:bodyPr/>
                    <a:lstStyle/>
                    <a:p>
                      <a:pPr algn="ctr"/>
                      <a:r>
                        <a:rPr lang="pt-BR" dirty="0" err="1" smtClean="0">
                          <a:latin typeface="Arial Narrow" pitchFamily="34" charset="0"/>
                        </a:rPr>
                        <a:t>Economically</a:t>
                      </a:r>
                      <a:r>
                        <a:rPr lang="pt-BR" dirty="0" smtClean="0">
                          <a:latin typeface="Arial Narrow" pitchFamily="34" charset="0"/>
                        </a:rPr>
                        <a:t> </a:t>
                      </a:r>
                      <a:r>
                        <a:rPr lang="pt-BR" dirty="0" err="1" smtClean="0">
                          <a:latin typeface="Arial Narrow" pitchFamily="34" charset="0"/>
                        </a:rPr>
                        <a:t>active</a:t>
                      </a:r>
                      <a:r>
                        <a:rPr lang="pt-BR" dirty="0" smtClean="0">
                          <a:latin typeface="Arial Narrow" pitchFamily="34" charset="0"/>
                        </a:rPr>
                        <a:t> </a:t>
                      </a:r>
                      <a:r>
                        <a:rPr lang="pt-BR" dirty="0" err="1" smtClean="0">
                          <a:latin typeface="Arial Narrow" pitchFamily="34" charset="0"/>
                        </a:rPr>
                        <a:t>population</a:t>
                      </a:r>
                      <a:endParaRPr lang="pt-BR" dirty="0">
                        <a:latin typeface="Arial Narrow" pitchFamily="34" charset="0"/>
                      </a:endParaRPr>
                    </a:p>
                  </a:txBody>
                  <a:tcPr/>
                </a:tc>
                <a:tc>
                  <a:txBody>
                    <a:bodyPr/>
                    <a:lstStyle/>
                    <a:p>
                      <a:pPr algn="ctr"/>
                      <a:r>
                        <a:rPr lang="pt-BR" dirty="0" smtClean="0">
                          <a:latin typeface="Arial Narrow" pitchFamily="34" charset="0"/>
                        </a:rPr>
                        <a:t>1995</a:t>
                      </a:r>
                      <a:endParaRPr lang="pt-BR" dirty="0">
                        <a:latin typeface="Arial Narrow" pitchFamily="34" charset="0"/>
                      </a:endParaRPr>
                    </a:p>
                  </a:txBody>
                  <a:tcPr/>
                </a:tc>
                <a:tc>
                  <a:txBody>
                    <a:bodyPr/>
                    <a:lstStyle/>
                    <a:p>
                      <a:pPr algn="ctr"/>
                      <a:r>
                        <a:rPr lang="pt-BR" dirty="0" smtClean="0">
                          <a:latin typeface="Arial Narrow" pitchFamily="34" charset="0"/>
                        </a:rPr>
                        <a:t>2009</a:t>
                      </a:r>
                      <a:endParaRPr lang="pt-BR" dirty="0">
                        <a:latin typeface="Arial Narrow" pitchFamily="34" charset="0"/>
                      </a:endParaRPr>
                    </a:p>
                  </a:txBody>
                  <a:tcPr/>
                </a:tc>
              </a:tr>
              <a:tr h="370840">
                <a:tc>
                  <a:txBody>
                    <a:bodyPr/>
                    <a:lstStyle/>
                    <a:p>
                      <a:r>
                        <a:rPr lang="pt-BR" dirty="0" err="1" smtClean="0">
                          <a:latin typeface="Arial Narrow" pitchFamily="34" charset="0"/>
                        </a:rPr>
                        <a:t>Completed</a:t>
                      </a:r>
                      <a:r>
                        <a:rPr lang="pt-BR" dirty="0" smtClean="0">
                          <a:latin typeface="Arial Narrow" pitchFamily="34" charset="0"/>
                        </a:rPr>
                        <a:t> </a:t>
                      </a:r>
                      <a:r>
                        <a:rPr lang="pt-BR" dirty="0" err="1" smtClean="0">
                          <a:latin typeface="Arial Narrow" pitchFamily="34" charset="0"/>
                        </a:rPr>
                        <a:t>at</a:t>
                      </a:r>
                      <a:r>
                        <a:rPr lang="pt-BR" dirty="0" smtClean="0">
                          <a:latin typeface="Arial Narrow" pitchFamily="34" charset="0"/>
                        </a:rPr>
                        <a:t> </a:t>
                      </a:r>
                      <a:r>
                        <a:rPr lang="pt-BR" dirty="0" err="1" smtClean="0">
                          <a:latin typeface="Arial Narrow" pitchFamily="34" charset="0"/>
                        </a:rPr>
                        <a:t>least</a:t>
                      </a:r>
                      <a:r>
                        <a:rPr lang="pt-BR" dirty="0" smtClean="0">
                          <a:latin typeface="Arial Narrow" pitchFamily="34" charset="0"/>
                        </a:rPr>
                        <a:t> </a:t>
                      </a:r>
                      <a:r>
                        <a:rPr lang="pt-BR" dirty="0" err="1" smtClean="0">
                          <a:latin typeface="Arial Narrow" pitchFamily="34" charset="0"/>
                        </a:rPr>
                        <a:t>primary</a:t>
                      </a:r>
                      <a:r>
                        <a:rPr lang="pt-BR" dirty="0" smtClean="0">
                          <a:latin typeface="Arial Narrow" pitchFamily="34" charset="0"/>
                        </a:rPr>
                        <a:t> </a:t>
                      </a:r>
                      <a:r>
                        <a:rPr lang="pt-BR" dirty="0" err="1" smtClean="0">
                          <a:latin typeface="Arial Narrow" pitchFamily="34" charset="0"/>
                        </a:rPr>
                        <a:t>education</a:t>
                      </a:r>
                      <a:r>
                        <a:rPr lang="pt-BR" baseline="0" dirty="0" smtClean="0">
                          <a:latin typeface="Arial Narrow" pitchFamily="34" charset="0"/>
                        </a:rPr>
                        <a:t> (%)</a:t>
                      </a:r>
                      <a:endParaRPr lang="pt-BR" dirty="0">
                        <a:latin typeface="Arial Narrow" pitchFamily="34" charset="0"/>
                      </a:endParaRPr>
                    </a:p>
                  </a:txBody>
                  <a:tcPr/>
                </a:tc>
                <a:tc>
                  <a:txBody>
                    <a:bodyPr/>
                    <a:lstStyle/>
                    <a:p>
                      <a:pPr algn="ctr"/>
                      <a:r>
                        <a:rPr lang="pt-BR" dirty="0" smtClean="0">
                          <a:latin typeface="Arial Narrow" pitchFamily="34" charset="0"/>
                        </a:rPr>
                        <a:t>34.5</a:t>
                      </a:r>
                      <a:endParaRPr lang="pt-BR" dirty="0">
                        <a:latin typeface="Arial Narrow" pitchFamily="34" charset="0"/>
                      </a:endParaRPr>
                    </a:p>
                  </a:txBody>
                  <a:tcPr/>
                </a:tc>
                <a:tc>
                  <a:txBody>
                    <a:bodyPr/>
                    <a:lstStyle/>
                    <a:p>
                      <a:pPr algn="ctr"/>
                      <a:r>
                        <a:rPr lang="pt-BR" dirty="0" smtClean="0">
                          <a:latin typeface="Arial Narrow" pitchFamily="34" charset="0"/>
                        </a:rPr>
                        <a:t>61.7</a:t>
                      </a:r>
                      <a:endParaRPr lang="pt-BR" dirty="0">
                        <a:latin typeface="Arial Narrow" pitchFamily="34" charset="0"/>
                      </a:endParaRPr>
                    </a:p>
                  </a:txBody>
                  <a:tcPr/>
                </a:tc>
              </a:tr>
              <a:tr h="370840">
                <a:tc>
                  <a:txBody>
                    <a:bodyPr/>
                    <a:lstStyle/>
                    <a:p>
                      <a:r>
                        <a:rPr lang="pt-BR" dirty="0" err="1" smtClean="0">
                          <a:latin typeface="Arial Narrow" pitchFamily="34" charset="0"/>
                        </a:rPr>
                        <a:t>Completed</a:t>
                      </a:r>
                      <a:r>
                        <a:rPr lang="pt-BR" dirty="0" smtClean="0">
                          <a:latin typeface="Arial Narrow" pitchFamily="34" charset="0"/>
                        </a:rPr>
                        <a:t> </a:t>
                      </a:r>
                      <a:r>
                        <a:rPr lang="pt-BR" dirty="0" err="1" smtClean="0">
                          <a:latin typeface="Arial Narrow" pitchFamily="34" charset="0"/>
                        </a:rPr>
                        <a:t>at</a:t>
                      </a:r>
                      <a:r>
                        <a:rPr lang="pt-BR" dirty="0" smtClean="0">
                          <a:latin typeface="Arial Narrow" pitchFamily="34" charset="0"/>
                        </a:rPr>
                        <a:t> </a:t>
                      </a:r>
                      <a:r>
                        <a:rPr lang="pt-BR" dirty="0" err="1" smtClean="0">
                          <a:latin typeface="Arial Narrow" pitchFamily="34" charset="0"/>
                        </a:rPr>
                        <a:t>least</a:t>
                      </a:r>
                      <a:r>
                        <a:rPr lang="pt-BR" dirty="0" smtClean="0">
                          <a:latin typeface="Arial Narrow" pitchFamily="34" charset="0"/>
                        </a:rPr>
                        <a:t> </a:t>
                      </a:r>
                      <a:r>
                        <a:rPr lang="pt-BR" dirty="0" err="1" smtClean="0">
                          <a:latin typeface="Arial Narrow" pitchFamily="34" charset="0"/>
                        </a:rPr>
                        <a:t>secondary</a:t>
                      </a:r>
                      <a:r>
                        <a:rPr lang="pt-BR" dirty="0" smtClean="0">
                          <a:latin typeface="Arial Narrow" pitchFamily="34" charset="0"/>
                        </a:rPr>
                        <a:t> </a:t>
                      </a:r>
                      <a:r>
                        <a:rPr lang="pt-BR" dirty="0" err="1" smtClean="0">
                          <a:latin typeface="Arial Narrow" pitchFamily="34" charset="0"/>
                        </a:rPr>
                        <a:t>education</a:t>
                      </a:r>
                      <a:r>
                        <a:rPr lang="pt-BR" dirty="0" smtClean="0">
                          <a:latin typeface="Arial Narrow" pitchFamily="34" charset="0"/>
                        </a:rPr>
                        <a:t> (%)</a:t>
                      </a:r>
                      <a:endParaRPr lang="pt-BR" dirty="0">
                        <a:latin typeface="Arial Narrow" pitchFamily="34" charset="0"/>
                      </a:endParaRPr>
                    </a:p>
                  </a:txBody>
                  <a:tcPr/>
                </a:tc>
                <a:tc>
                  <a:txBody>
                    <a:bodyPr/>
                    <a:lstStyle/>
                    <a:p>
                      <a:pPr algn="ctr"/>
                      <a:r>
                        <a:rPr lang="pt-BR" dirty="0" smtClean="0">
                          <a:latin typeface="Arial Narrow" pitchFamily="34" charset="0"/>
                        </a:rPr>
                        <a:t>20.7</a:t>
                      </a:r>
                      <a:endParaRPr lang="pt-BR" dirty="0">
                        <a:latin typeface="Arial Narrow" pitchFamily="34" charset="0"/>
                      </a:endParaRPr>
                    </a:p>
                  </a:txBody>
                  <a:tcPr/>
                </a:tc>
                <a:tc>
                  <a:txBody>
                    <a:bodyPr/>
                    <a:lstStyle/>
                    <a:p>
                      <a:pPr algn="ctr"/>
                      <a:r>
                        <a:rPr lang="pt-BR" dirty="0" smtClean="0">
                          <a:latin typeface="Arial Narrow" pitchFamily="34" charset="0"/>
                        </a:rPr>
                        <a:t>44.1</a:t>
                      </a:r>
                      <a:endParaRPr lang="pt-BR" dirty="0">
                        <a:latin typeface="Arial Narrow" pitchFamily="34" charset="0"/>
                      </a:endParaRPr>
                    </a:p>
                  </a:txBody>
                  <a:tcPr/>
                </a:tc>
              </a:tr>
              <a:tr h="370840">
                <a:tc>
                  <a:txBody>
                    <a:bodyPr/>
                    <a:lstStyle/>
                    <a:p>
                      <a:r>
                        <a:rPr lang="pt-BR" dirty="0" err="1" smtClean="0">
                          <a:latin typeface="Arial Narrow" pitchFamily="34" charset="0"/>
                        </a:rPr>
                        <a:t>Completed</a:t>
                      </a:r>
                      <a:r>
                        <a:rPr lang="pt-BR" dirty="0" smtClean="0">
                          <a:latin typeface="Arial Narrow" pitchFamily="34" charset="0"/>
                        </a:rPr>
                        <a:t> </a:t>
                      </a:r>
                      <a:r>
                        <a:rPr lang="pt-BR" dirty="0" err="1" smtClean="0">
                          <a:latin typeface="Arial Narrow" pitchFamily="34" charset="0"/>
                        </a:rPr>
                        <a:t>tertiary</a:t>
                      </a:r>
                      <a:r>
                        <a:rPr lang="pt-BR" baseline="0" dirty="0" smtClean="0">
                          <a:latin typeface="Arial Narrow" pitchFamily="34" charset="0"/>
                        </a:rPr>
                        <a:t> </a:t>
                      </a:r>
                      <a:r>
                        <a:rPr lang="pt-BR" baseline="0" dirty="0" err="1" smtClean="0">
                          <a:latin typeface="Arial Narrow" pitchFamily="34" charset="0"/>
                        </a:rPr>
                        <a:t>education</a:t>
                      </a:r>
                      <a:r>
                        <a:rPr lang="pt-BR" baseline="0" dirty="0" smtClean="0">
                          <a:latin typeface="Arial Narrow" pitchFamily="34" charset="0"/>
                        </a:rPr>
                        <a:t> (%)</a:t>
                      </a:r>
                      <a:endParaRPr lang="pt-BR" dirty="0">
                        <a:latin typeface="Arial Narrow" pitchFamily="34" charset="0"/>
                      </a:endParaRPr>
                    </a:p>
                  </a:txBody>
                  <a:tcPr/>
                </a:tc>
                <a:tc>
                  <a:txBody>
                    <a:bodyPr/>
                    <a:lstStyle/>
                    <a:p>
                      <a:pPr algn="ctr"/>
                      <a:r>
                        <a:rPr lang="pt-BR" dirty="0" smtClean="0">
                          <a:latin typeface="Arial Narrow" pitchFamily="34" charset="0"/>
                        </a:rPr>
                        <a:t>5.6</a:t>
                      </a:r>
                      <a:endParaRPr lang="pt-BR" dirty="0">
                        <a:latin typeface="Arial Narrow" pitchFamily="34" charset="0"/>
                      </a:endParaRPr>
                    </a:p>
                  </a:txBody>
                  <a:tcPr/>
                </a:tc>
                <a:tc>
                  <a:txBody>
                    <a:bodyPr/>
                    <a:lstStyle/>
                    <a:p>
                      <a:pPr algn="ctr"/>
                      <a:r>
                        <a:rPr lang="pt-BR" dirty="0" smtClean="0">
                          <a:latin typeface="Arial Narrow" pitchFamily="34" charset="0"/>
                        </a:rPr>
                        <a:t>10.2</a:t>
                      </a:r>
                      <a:endParaRPr lang="pt-BR" dirty="0">
                        <a:latin typeface="Arial Narrow" pitchFamily="34" charset="0"/>
                      </a:endParaRPr>
                    </a:p>
                  </a:txBody>
                  <a:tcPr/>
                </a:tc>
              </a:tr>
            </a:tbl>
          </a:graphicData>
        </a:graphic>
      </p:graphicFrame>
      <p:sp>
        <p:nvSpPr>
          <p:cNvPr id="10" name="CaixaDeTexto 9"/>
          <p:cNvSpPr txBox="1"/>
          <p:nvPr/>
        </p:nvSpPr>
        <p:spPr>
          <a:xfrm>
            <a:off x="4427984" y="5661248"/>
            <a:ext cx="395762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1995-2009</a:t>
            </a:r>
            <a:endParaRPr lang="pt-BR" sz="1200" dirty="0">
              <a:latin typeface="Arial Narrow" pitchFamily="34" charset="0"/>
            </a:endParaRPr>
          </a:p>
        </p:txBody>
      </p:sp>
    </p:spTree>
    <p:extLst>
      <p:ext uri="{BB962C8B-B14F-4D97-AF65-F5344CB8AC3E}">
        <p14:creationId xmlns:p14="http://schemas.microsoft.com/office/powerpoint/2010/main" val="180091108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Education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3" name="Gráfico 2"/>
          <p:cNvGraphicFramePr/>
          <p:nvPr/>
        </p:nvGraphicFramePr>
        <p:xfrm>
          <a:off x="4427984" y="3861048"/>
          <a:ext cx="4572000" cy="28803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áfico 7"/>
          <p:cNvGraphicFramePr/>
          <p:nvPr/>
        </p:nvGraphicFramePr>
        <p:xfrm>
          <a:off x="0" y="1268760"/>
          <a:ext cx="4572000" cy="2880320"/>
        </p:xfrm>
        <a:graphic>
          <a:graphicData uri="http://schemas.openxmlformats.org/drawingml/2006/chart">
            <c:chart xmlns:c="http://schemas.openxmlformats.org/drawingml/2006/chart" xmlns:r="http://schemas.openxmlformats.org/officeDocument/2006/relationships" r:id="rId4"/>
          </a:graphicData>
        </a:graphic>
      </p:graphicFrame>
      <p:sp>
        <p:nvSpPr>
          <p:cNvPr id="9" name="CaixaDeTexto 8"/>
          <p:cNvSpPr txBox="1"/>
          <p:nvPr/>
        </p:nvSpPr>
        <p:spPr>
          <a:xfrm>
            <a:off x="4788024" y="1340768"/>
            <a:ext cx="4104456" cy="2862322"/>
          </a:xfrm>
          <a:prstGeom prst="rect">
            <a:avLst/>
          </a:prstGeom>
          <a:noFill/>
        </p:spPr>
        <p:txBody>
          <a:bodyPr wrap="square" rtlCol="0">
            <a:spAutoFit/>
          </a:bodyPr>
          <a:lstStyle/>
          <a:p>
            <a:r>
              <a:rPr lang="pt-BR" dirty="0" err="1" smtClean="0">
                <a:latin typeface="Arial Narrow" pitchFamily="34" charset="0"/>
              </a:rPr>
              <a:t>Mean</a:t>
            </a:r>
            <a:r>
              <a:rPr lang="pt-BR" dirty="0" smtClean="0">
                <a:latin typeface="Arial Narrow" pitchFamily="34" charset="0"/>
              </a:rPr>
              <a:t> </a:t>
            </a:r>
            <a:r>
              <a:rPr lang="pt-BR" dirty="0" err="1" smtClean="0">
                <a:latin typeface="Arial Narrow" pitchFamily="34" charset="0"/>
              </a:rPr>
              <a:t>years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schooling</a:t>
            </a:r>
            <a:r>
              <a:rPr lang="pt-BR" dirty="0" smtClean="0">
                <a:latin typeface="Arial Narrow" pitchFamily="34" charset="0"/>
              </a:rPr>
              <a:t> </a:t>
            </a:r>
            <a:r>
              <a:rPr lang="pt-BR" dirty="0" err="1" smtClean="0">
                <a:latin typeface="Arial Narrow" pitchFamily="34" charset="0"/>
              </a:rPr>
              <a:t>among</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economically</a:t>
            </a:r>
            <a:r>
              <a:rPr lang="pt-BR" dirty="0" smtClean="0">
                <a:latin typeface="Arial Narrow" pitchFamily="34" charset="0"/>
              </a:rPr>
              <a:t> </a:t>
            </a:r>
            <a:r>
              <a:rPr lang="pt-BR" dirty="0" err="1" smtClean="0">
                <a:latin typeface="Arial Narrow" pitchFamily="34" charset="0"/>
              </a:rPr>
              <a:t>active</a:t>
            </a:r>
            <a:r>
              <a:rPr lang="pt-BR" dirty="0" smtClean="0">
                <a:latin typeface="Arial Narrow" pitchFamily="34" charset="0"/>
              </a:rPr>
              <a:t> </a:t>
            </a:r>
            <a:r>
              <a:rPr lang="pt-BR" dirty="0" err="1" smtClean="0">
                <a:latin typeface="Arial Narrow" pitchFamily="34" charset="0"/>
              </a:rPr>
              <a:t>population</a:t>
            </a:r>
            <a:r>
              <a:rPr lang="pt-BR" dirty="0" smtClean="0">
                <a:latin typeface="Arial Narrow" pitchFamily="34" charset="0"/>
              </a:rPr>
              <a:t> </a:t>
            </a:r>
            <a:r>
              <a:rPr lang="pt-BR" dirty="0" err="1" smtClean="0">
                <a:latin typeface="Arial Narrow" pitchFamily="34" charset="0"/>
              </a:rPr>
              <a:t>increased</a:t>
            </a:r>
            <a:r>
              <a:rPr lang="pt-BR" dirty="0" smtClean="0">
                <a:latin typeface="Arial Narrow" pitchFamily="34" charset="0"/>
              </a:rPr>
              <a:t> </a:t>
            </a:r>
            <a:r>
              <a:rPr lang="pt-BR" dirty="0" err="1" smtClean="0">
                <a:latin typeface="Arial Narrow" pitchFamily="34" charset="0"/>
              </a:rPr>
              <a:t>from</a:t>
            </a:r>
            <a:r>
              <a:rPr lang="pt-BR" dirty="0" smtClean="0">
                <a:latin typeface="Arial Narrow" pitchFamily="34" charset="0"/>
              </a:rPr>
              <a:t> </a:t>
            </a:r>
            <a:r>
              <a:rPr lang="pt-BR" b="1" dirty="0" smtClean="0">
                <a:latin typeface="Arial Narrow" pitchFamily="34" charset="0"/>
              </a:rPr>
              <a:t>5.8</a:t>
            </a:r>
            <a:r>
              <a:rPr lang="pt-BR" dirty="0" smtClean="0">
                <a:latin typeface="Arial Narrow" pitchFamily="34" charset="0"/>
              </a:rPr>
              <a:t> in 1995 to </a:t>
            </a:r>
            <a:r>
              <a:rPr lang="pt-BR" b="1" dirty="0" smtClean="0">
                <a:latin typeface="Arial Narrow" pitchFamily="34" charset="0"/>
              </a:rPr>
              <a:t>8.3</a:t>
            </a:r>
            <a:r>
              <a:rPr lang="pt-BR" dirty="0" smtClean="0">
                <a:latin typeface="Arial Narrow" pitchFamily="34" charset="0"/>
              </a:rPr>
              <a:t> in 2009  (</a:t>
            </a:r>
            <a:r>
              <a:rPr lang="pt-BR" b="1" dirty="0" smtClean="0">
                <a:latin typeface="Arial Narrow" pitchFamily="34" charset="0"/>
              </a:rPr>
              <a:t>+42%</a:t>
            </a:r>
            <a:r>
              <a:rPr lang="pt-BR" dirty="0" smtClean="0">
                <a:latin typeface="Arial Narrow" pitchFamily="34" charset="0"/>
              </a:rPr>
              <a:t>).</a:t>
            </a:r>
          </a:p>
          <a:p>
            <a:r>
              <a:rPr lang="pt-BR" dirty="0" err="1" smtClean="0">
                <a:latin typeface="Arial Narrow" pitchFamily="34" charset="0"/>
              </a:rPr>
              <a:t>However</a:t>
            </a:r>
            <a:r>
              <a:rPr lang="pt-BR" dirty="0" smtClean="0">
                <a:latin typeface="Arial Narrow" pitchFamily="34" charset="0"/>
              </a:rPr>
              <a:t>, </a:t>
            </a:r>
            <a:r>
              <a:rPr lang="pt-BR" dirty="0" err="1" smtClean="0">
                <a:latin typeface="Arial Narrow" pitchFamily="34" charset="0"/>
              </a:rPr>
              <a:t>educational</a:t>
            </a:r>
            <a:r>
              <a:rPr lang="pt-BR" dirty="0" smtClean="0">
                <a:latin typeface="Arial Narrow" pitchFamily="34" charset="0"/>
              </a:rPr>
              <a:t> </a:t>
            </a:r>
            <a:r>
              <a:rPr lang="pt-BR" dirty="0" err="1" smtClean="0">
                <a:latin typeface="Arial Narrow" pitchFamily="34" charset="0"/>
              </a:rPr>
              <a:t>attainment</a:t>
            </a:r>
            <a:r>
              <a:rPr lang="pt-BR" dirty="0" smtClean="0">
                <a:latin typeface="Arial Narrow" pitchFamily="34" charset="0"/>
              </a:rPr>
              <a:t> is still quite </a:t>
            </a:r>
            <a:r>
              <a:rPr lang="pt-BR" dirty="0" err="1" smtClean="0">
                <a:latin typeface="Arial Narrow" pitchFamily="34" charset="0"/>
              </a:rPr>
              <a:t>low</a:t>
            </a:r>
            <a:r>
              <a:rPr lang="pt-BR" dirty="0" smtClean="0">
                <a:latin typeface="Arial Narrow" pitchFamily="34" charset="0"/>
              </a:rPr>
              <a:t>, as 8 </a:t>
            </a:r>
            <a:r>
              <a:rPr lang="pt-BR" dirty="0" err="1" smtClean="0">
                <a:latin typeface="Arial Narrow" pitchFamily="34" charset="0"/>
              </a:rPr>
              <a:t>years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schooling</a:t>
            </a:r>
            <a:r>
              <a:rPr lang="pt-BR" dirty="0" smtClean="0">
                <a:latin typeface="Arial Narrow" pitchFamily="34" charset="0"/>
              </a:rPr>
              <a:t> is </a:t>
            </a:r>
            <a:r>
              <a:rPr lang="pt-BR" dirty="0" err="1" smtClean="0">
                <a:latin typeface="Arial Narrow" pitchFamily="34" charset="0"/>
              </a:rPr>
              <a:t>just</a:t>
            </a:r>
            <a:r>
              <a:rPr lang="pt-BR" dirty="0" smtClean="0">
                <a:latin typeface="Arial Narrow" pitchFamily="34" charset="0"/>
              </a:rPr>
              <a:t> </a:t>
            </a:r>
            <a:r>
              <a:rPr lang="pt-BR" dirty="0" err="1" smtClean="0">
                <a:latin typeface="Arial Narrow" pitchFamily="34" charset="0"/>
              </a:rPr>
              <a:t>enough</a:t>
            </a:r>
            <a:r>
              <a:rPr lang="pt-BR" dirty="0" smtClean="0">
                <a:latin typeface="Arial Narrow" pitchFamily="34" charset="0"/>
              </a:rPr>
              <a:t> to complete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mandatory</a:t>
            </a:r>
            <a:r>
              <a:rPr lang="pt-BR" dirty="0" smtClean="0">
                <a:latin typeface="Arial Narrow" pitchFamily="34" charset="0"/>
              </a:rPr>
              <a:t> </a:t>
            </a:r>
            <a:r>
              <a:rPr lang="pt-BR" dirty="0" err="1" smtClean="0">
                <a:latin typeface="Arial Narrow" pitchFamily="34" charset="0"/>
              </a:rPr>
              <a:t>primary</a:t>
            </a:r>
            <a:r>
              <a:rPr lang="pt-BR" dirty="0" smtClean="0">
                <a:latin typeface="Arial Narrow" pitchFamily="34" charset="0"/>
              </a:rPr>
              <a:t> </a:t>
            </a:r>
            <a:r>
              <a:rPr lang="pt-BR" dirty="0" err="1" smtClean="0">
                <a:latin typeface="Arial Narrow" pitchFamily="34" charset="0"/>
              </a:rPr>
              <a:t>education</a:t>
            </a:r>
            <a:r>
              <a:rPr lang="pt-BR" dirty="0" smtClean="0">
                <a:latin typeface="Arial Narrow" pitchFamily="34" charset="0"/>
              </a:rPr>
              <a:t>.</a:t>
            </a:r>
          </a:p>
          <a:p>
            <a:endParaRPr lang="pt-BR" dirty="0" smtClean="0">
              <a:latin typeface="Arial Narrow" pitchFamily="34" charset="0"/>
            </a:endParaRPr>
          </a:p>
          <a:p>
            <a:endParaRPr lang="pt-BR" dirty="0" smtClean="0">
              <a:latin typeface="Arial Narrow" pitchFamily="34" charset="0"/>
            </a:endParaRPr>
          </a:p>
          <a:p>
            <a:endParaRPr lang="pt-BR" dirty="0" smtClean="0">
              <a:latin typeface="Arial Narrow" pitchFamily="34" charset="0"/>
            </a:endParaRPr>
          </a:p>
          <a:p>
            <a:endParaRPr lang="pt-BR" dirty="0" smtClean="0">
              <a:latin typeface="Arial Narrow" pitchFamily="34" charset="0"/>
            </a:endParaRPr>
          </a:p>
        </p:txBody>
      </p:sp>
      <p:sp>
        <p:nvSpPr>
          <p:cNvPr id="10" name="CaixaDeTexto 9"/>
          <p:cNvSpPr txBox="1"/>
          <p:nvPr/>
        </p:nvSpPr>
        <p:spPr>
          <a:xfrm>
            <a:off x="251520" y="4365104"/>
            <a:ext cx="4104456" cy="2862322"/>
          </a:xfrm>
          <a:prstGeom prst="rect">
            <a:avLst/>
          </a:prstGeom>
          <a:noFill/>
        </p:spPr>
        <p:txBody>
          <a:bodyPr wrap="square" rtlCol="0">
            <a:spAutoFit/>
          </a:bodyPr>
          <a:lstStyle/>
          <a:p>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Gini</a:t>
            </a:r>
            <a:r>
              <a:rPr lang="pt-BR" dirty="0" smtClean="0">
                <a:latin typeface="Arial Narrow" pitchFamily="34" charset="0"/>
              </a:rPr>
              <a:t> </a:t>
            </a:r>
            <a:r>
              <a:rPr lang="pt-BR" dirty="0" err="1" smtClean="0">
                <a:latin typeface="Arial Narrow" pitchFamily="34" charset="0"/>
              </a:rPr>
              <a:t>index</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years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schooling</a:t>
            </a:r>
            <a:r>
              <a:rPr lang="pt-BR" dirty="0" smtClean="0">
                <a:latin typeface="Arial Narrow" pitchFamily="34" charset="0"/>
              </a:rPr>
              <a:t> </a:t>
            </a:r>
            <a:r>
              <a:rPr lang="pt-BR" dirty="0" err="1" smtClean="0">
                <a:latin typeface="Arial Narrow" pitchFamily="34" charset="0"/>
              </a:rPr>
              <a:t>among</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economically</a:t>
            </a:r>
            <a:r>
              <a:rPr lang="pt-BR" dirty="0" smtClean="0">
                <a:latin typeface="Arial Narrow" pitchFamily="34" charset="0"/>
              </a:rPr>
              <a:t> </a:t>
            </a:r>
            <a:r>
              <a:rPr lang="pt-BR" dirty="0" err="1" smtClean="0">
                <a:latin typeface="Arial Narrow" pitchFamily="34" charset="0"/>
              </a:rPr>
              <a:t>active</a:t>
            </a:r>
            <a:r>
              <a:rPr lang="pt-BR" dirty="0" smtClean="0">
                <a:latin typeface="Arial Narrow" pitchFamily="34" charset="0"/>
              </a:rPr>
              <a:t> </a:t>
            </a:r>
            <a:r>
              <a:rPr lang="pt-BR" dirty="0" err="1" smtClean="0">
                <a:latin typeface="Arial Narrow" pitchFamily="34" charset="0"/>
              </a:rPr>
              <a:t>population</a:t>
            </a:r>
            <a:r>
              <a:rPr lang="pt-BR" dirty="0" smtClean="0">
                <a:latin typeface="Arial Narrow" pitchFamily="34" charset="0"/>
              </a:rPr>
              <a:t> </a:t>
            </a:r>
            <a:r>
              <a:rPr lang="pt-BR" dirty="0" err="1" smtClean="0">
                <a:latin typeface="Arial Narrow" pitchFamily="34" charset="0"/>
              </a:rPr>
              <a:t>plummeted</a:t>
            </a:r>
            <a:r>
              <a:rPr lang="pt-BR" dirty="0" smtClean="0">
                <a:latin typeface="Arial Narrow" pitchFamily="34" charset="0"/>
              </a:rPr>
              <a:t> </a:t>
            </a:r>
            <a:r>
              <a:rPr lang="pt-BR" dirty="0" err="1" smtClean="0">
                <a:latin typeface="Arial Narrow" pitchFamily="34" charset="0"/>
              </a:rPr>
              <a:t>from</a:t>
            </a:r>
            <a:r>
              <a:rPr lang="pt-BR" dirty="0" smtClean="0">
                <a:latin typeface="Arial Narrow" pitchFamily="34" charset="0"/>
              </a:rPr>
              <a:t> </a:t>
            </a:r>
            <a:r>
              <a:rPr lang="pt-BR" b="1" dirty="0" smtClean="0">
                <a:latin typeface="Arial Narrow" pitchFamily="34" charset="0"/>
              </a:rPr>
              <a:t>0.413</a:t>
            </a:r>
            <a:r>
              <a:rPr lang="pt-BR" dirty="0" smtClean="0">
                <a:latin typeface="Arial Narrow" pitchFamily="34" charset="0"/>
              </a:rPr>
              <a:t> in 1995 to </a:t>
            </a:r>
            <a:r>
              <a:rPr lang="pt-BR" b="1" dirty="0" smtClean="0">
                <a:latin typeface="Arial Narrow" pitchFamily="34" charset="0"/>
              </a:rPr>
              <a:t>0.288</a:t>
            </a:r>
            <a:r>
              <a:rPr lang="pt-BR" dirty="0" smtClean="0">
                <a:latin typeface="Arial Narrow" pitchFamily="34" charset="0"/>
              </a:rPr>
              <a:t> in 2009 (</a:t>
            </a:r>
            <a:r>
              <a:rPr lang="pt-BR" b="1" dirty="0" smtClean="0">
                <a:latin typeface="Arial Narrow" pitchFamily="34" charset="0"/>
              </a:rPr>
              <a:t>-30%</a:t>
            </a:r>
            <a:r>
              <a:rPr lang="pt-BR" dirty="0" smtClean="0">
                <a:latin typeface="Arial Narrow" pitchFamily="34" charset="0"/>
              </a:rPr>
              <a:t>). </a:t>
            </a:r>
          </a:p>
          <a:p>
            <a:r>
              <a:rPr lang="pt-BR" dirty="0" err="1" smtClean="0">
                <a:latin typeface="Arial Narrow" pitchFamily="34" charset="0"/>
              </a:rPr>
              <a:t>This</a:t>
            </a:r>
            <a:r>
              <a:rPr lang="pt-BR" dirty="0" smtClean="0">
                <a:latin typeface="Arial Narrow" pitchFamily="34" charset="0"/>
              </a:rPr>
              <a:t> </a:t>
            </a:r>
            <a:r>
              <a:rPr lang="pt-BR" dirty="0" err="1" smtClean="0">
                <a:latin typeface="Arial Narrow" pitchFamily="34" charset="0"/>
              </a:rPr>
              <a:t>was</a:t>
            </a:r>
            <a:r>
              <a:rPr lang="pt-BR" dirty="0" smtClean="0">
                <a:latin typeface="Arial Narrow" pitchFamily="34" charset="0"/>
              </a:rPr>
              <a:t> </a:t>
            </a:r>
            <a:r>
              <a:rPr lang="pt-BR" dirty="0" err="1" smtClean="0">
                <a:latin typeface="Arial Narrow" pitchFamily="34" charset="0"/>
              </a:rPr>
              <a:t>one</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key</a:t>
            </a:r>
            <a:r>
              <a:rPr lang="pt-BR" dirty="0" smtClean="0">
                <a:latin typeface="Arial Narrow" pitchFamily="34" charset="0"/>
              </a:rPr>
              <a:t> </a:t>
            </a:r>
            <a:r>
              <a:rPr lang="pt-BR" dirty="0" err="1" smtClean="0">
                <a:latin typeface="Arial Narrow" pitchFamily="34" charset="0"/>
              </a:rPr>
              <a:t>driving</a:t>
            </a:r>
            <a:r>
              <a:rPr lang="pt-BR" dirty="0" smtClean="0">
                <a:latin typeface="Arial Narrow" pitchFamily="34" charset="0"/>
              </a:rPr>
              <a:t> forces </a:t>
            </a:r>
            <a:r>
              <a:rPr lang="pt-BR" dirty="0" err="1" smtClean="0">
                <a:latin typeface="Arial Narrow" pitchFamily="34" charset="0"/>
              </a:rPr>
              <a:t>behind</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rapid</a:t>
            </a:r>
            <a:r>
              <a:rPr lang="pt-BR" dirty="0" smtClean="0">
                <a:latin typeface="Arial Narrow" pitchFamily="34" charset="0"/>
              </a:rPr>
              <a:t> </a:t>
            </a:r>
            <a:r>
              <a:rPr lang="pt-BR" dirty="0" err="1" smtClean="0">
                <a:latin typeface="Arial Narrow" pitchFamily="34" charset="0"/>
              </a:rPr>
              <a:t>fall</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labor </a:t>
            </a:r>
            <a:r>
              <a:rPr lang="pt-BR" dirty="0" err="1" smtClean="0">
                <a:latin typeface="Arial Narrow" pitchFamily="34" charset="0"/>
              </a:rPr>
              <a:t>market</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a:t>
            </a:r>
          </a:p>
          <a:p>
            <a:endParaRPr lang="pt-BR" dirty="0" smtClean="0">
              <a:latin typeface="Arial Narrow" pitchFamily="34" charset="0"/>
            </a:endParaRPr>
          </a:p>
          <a:p>
            <a:endParaRPr lang="pt-BR" dirty="0" smtClean="0">
              <a:latin typeface="Arial Narrow" pitchFamily="34" charset="0"/>
            </a:endParaRPr>
          </a:p>
          <a:p>
            <a:endParaRPr lang="pt-BR" dirty="0" smtClean="0">
              <a:latin typeface="Arial Narrow" pitchFamily="34" charset="0"/>
            </a:endParaRPr>
          </a:p>
          <a:p>
            <a:endParaRPr lang="pt-BR" dirty="0" smtClean="0">
              <a:latin typeface="Arial Narrow" pitchFamily="34" charset="0"/>
            </a:endParaRPr>
          </a:p>
        </p:txBody>
      </p:sp>
      <p:sp>
        <p:nvSpPr>
          <p:cNvPr id="11" name="CaixaDeTexto 10"/>
          <p:cNvSpPr txBox="1"/>
          <p:nvPr/>
        </p:nvSpPr>
        <p:spPr>
          <a:xfrm>
            <a:off x="0" y="6581001"/>
            <a:ext cx="395762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1995-2009</a:t>
            </a:r>
            <a:endParaRPr lang="pt-BR" sz="1200" dirty="0">
              <a:latin typeface="Arial Narrow" pitchFamily="34" charset="0"/>
            </a:endParaRPr>
          </a:p>
        </p:txBody>
      </p:sp>
    </p:spTree>
    <p:extLst>
      <p:ext uri="{BB962C8B-B14F-4D97-AF65-F5344CB8AC3E}">
        <p14:creationId xmlns:p14="http://schemas.microsoft.com/office/powerpoint/2010/main" val="33425314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81" name="Object 21"/>
          <p:cNvGraphicFramePr>
            <a:graphicFrameLocks noChangeAspect="1"/>
          </p:cNvGraphicFramePr>
          <p:nvPr>
            <p:extLst>
              <p:ext uri="{D42A27DB-BD31-4B8C-83A1-F6EECF244321}">
                <p14:modId xmlns:p14="http://schemas.microsoft.com/office/powerpoint/2010/main" val="1816063995"/>
              </p:ext>
            </p:extLst>
          </p:nvPr>
        </p:nvGraphicFramePr>
        <p:xfrm>
          <a:off x="827584" y="1530876"/>
          <a:ext cx="7925033" cy="4873873"/>
        </p:xfrm>
        <a:graphic>
          <a:graphicData uri="http://schemas.openxmlformats.org/presentationml/2006/ole">
            <mc:AlternateContent xmlns:mc="http://schemas.openxmlformats.org/markup-compatibility/2006">
              <mc:Choice xmlns:v="urn:schemas-microsoft-com:vml" Requires="v">
                <p:oleObj spid="_x0000_s48133" name="Document" r:id="rId4" imgW="3605330" imgH="2394851" progId="Word.Document.12">
                  <p:embed/>
                </p:oleObj>
              </mc:Choice>
              <mc:Fallback>
                <p:oleObj name="Document" r:id="rId4" imgW="3605330" imgH="2394851" progId="Word.Document.12">
                  <p:embed/>
                  <p:pic>
                    <p:nvPicPr>
                      <p:cNvPr id="0" name=""/>
                      <p:cNvPicPr>
                        <a:picLocks noChangeAspect="1" noChangeArrowheads="1"/>
                      </p:cNvPicPr>
                      <p:nvPr/>
                    </p:nvPicPr>
                    <p:blipFill>
                      <a:blip r:embed="rId5"/>
                      <a:srcRect/>
                      <a:stretch>
                        <a:fillRect/>
                      </a:stretch>
                    </p:blipFill>
                    <p:spPr bwMode="auto">
                      <a:xfrm>
                        <a:off x="827584" y="1530876"/>
                        <a:ext cx="7925033" cy="4873873"/>
                      </a:xfrm>
                      <a:prstGeom prst="rect">
                        <a:avLst/>
                      </a:prstGeom>
                      <a:noFill/>
                    </p:spPr>
                  </p:pic>
                </p:oleObj>
              </mc:Fallback>
            </mc:AlternateContent>
          </a:graphicData>
        </a:graphic>
      </p:graphicFrame>
      <p:sp>
        <p:nvSpPr>
          <p:cNvPr id="15382" name="Rectangle 2"/>
          <p:cNvSpPr>
            <a:spLocks noChangeArrowheads="1"/>
          </p:cNvSpPr>
          <p:nvPr/>
        </p:nvSpPr>
        <p:spPr bwMode="auto">
          <a:xfrm>
            <a:off x="111169" y="404664"/>
            <a:ext cx="8785225" cy="830997"/>
          </a:xfrm>
          <a:prstGeom prst="rect">
            <a:avLst/>
          </a:prstGeom>
          <a:noFill/>
          <a:ln w="9525">
            <a:noFill/>
            <a:miter lim="800000"/>
            <a:headEnd/>
            <a:tailEnd/>
          </a:ln>
        </p:spPr>
        <p:txBody>
          <a:bodyPr>
            <a:spAutoFit/>
          </a:bodyPr>
          <a:lstStyle/>
          <a:p>
            <a:pPr algn="ctr"/>
            <a:r>
              <a:rPr lang="en-US" sz="2400" b="1" dirty="0">
                <a:latin typeface="Garamond" pitchFamily="18" charset="0"/>
                <a:cs typeface="Times New Roman" pitchFamily="18" charset="0"/>
              </a:rPr>
              <a:t>Trends in the distribution of the Public Education Expenditures  by </a:t>
            </a:r>
            <a:r>
              <a:rPr lang="en-US" sz="2400" b="1" dirty="0" err="1">
                <a:latin typeface="Garamond" pitchFamily="18" charset="0"/>
                <a:cs typeface="Times New Roman" pitchFamily="18" charset="0"/>
              </a:rPr>
              <a:t>deciles</a:t>
            </a:r>
            <a:r>
              <a:rPr lang="en-US" sz="2400" b="1" dirty="0">
                <a:latin typeface="Garamond" pitchFamily="18" charset="0"/>
                <a:cs typeface="Times New Roman" pitchFamily="18" charset="0"/>
              </a:rPr>
              <a:t>, 2003 to 2007.</a:t>
            </a:r>
          </a:p>
        </p:txBody>
      </p:sp>
    </p:spTree>
    <p:extLst>
      <p:ext uri="{BB962C8B-B14F-4D97-AF65-F5344CB8AC3E}">
        <p14:creationId xmlns:p14="http://schemas.microsoft.com/office/powerpoint/2010/main" val="191231260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405" name="Object 21"/>
          <p:cNvGraphicFramePr>
            <a:graphicFrameLocks noChangeAspect="1"/>
          </p:cNvGraphicFramePr>
          <p:nvPr>
            <p:extLst>
              <p:ext uri="{D42A27DB-BD31-4B8C-83A1-F6EECF244321}">
                <p14:modId xmlns:p14="http://schemas.microsoft.com/office/powerpoint/2010/main" val="1398524959"/>
              </p:ext>
            </p:extLst>
          </p:nvPr>
        </p:nvGraphicFramePr>
        <p:xfrm>
          <a:off x="181721" y="1628800"/>
          <a:ext cx="8771598" cy="4375174"/>
        </p:xfrm>
        <a:graphic>
          <a:graphicData uri="http://schemas.openxmlformats.org/presentationml/2006/ole">
            <mc:AlternateContent xmlns:mc="http://schemas.openxmlformats.org/markup-compatibility/2006">
              <mc:Choice xmlns:v="urn:schemas-microsoft-com:vml" Requires="v">
                <p:oleObj spid="_x0000_s49157" name="Document" r:id="rId4" imgW="4403275" imgH="2099273" progId="Word.Document.12">
                  <p:embed/>
                </p:oleObj>
              </mc:Choice>
              <mc:Fallback>
                <p:oleObj name="Document" r:id="rId4" imgW="4403275" imgH="2099273" progId="Word.Document.12">
                  <p:embed/>
                  <p:pic>
                    <p:nvPicPr>
                      <p:cNvPr id="0" name=""/>
                      <p:cNvPicPr>
                        <a:picLocks noChangeAspect="1" noChangeArrowheads="1"/>
                      </p:cNvPicPr>
                      <p:nvPr/>
                    </p:nvPicPr>
                    <p:blipFill>
                      <a:blip r:embed="rId5"/>
                      <a:srcRect/>
                      <a:stretch>
                        <a:fillRect/>
                      </a:stretch>
                    </p:blipFill>
                    <p:spPr bwMode="auto">
                      <a:xfrm>
                        <a:off x="181721" y="1628800"/>
                        <a:ext cx="8771598" cy="4375174"/>
                      </a:xfrm>
                      <a:prstGeom prst="rect">
                        <a:avLst/>
                      </a:prstGeom>
                      <a:noFill/>
                    </p:spPr>
                  </p:pic>
                </p:oleObj>
              </mc:Fallback>
            </mc:AlternateContent>
          </a:graphicData>
        </a:graphic>
      </p:graphicFrame>
      <p:sp>
        <p:nvSpPr>
          <p:cNvPr id="16406" name="Rectangle 4"/>
          <p:cNvSpPr>
            <a:spLocks noChangeArrowheads="1"/>
          </p:cNvSpPr>
          <p:nvPr/>
        </p:nvSpPr>
        <p:spPr bwMode="auto">
          <a:xfrm>
            <a:off x="179512" y="265789"/>
            <a:ext cx="8567738" cy="861774"/>
          </a:xfrm>
          <a:prstGeom prst="rect">
            <a:avLst/>
          </a:prstGeom>
          <a:noFill/>
          <a:ln w="9525">
            <a:noFill/>
            <a:miter lim="800000"/>
            <a:headEnd/>
            <a:tailEnd/>
          </a:ln>
        </p:spPr>
        <p:txBody>
          <a:bodyPr>
            <a:spAutoFit/>
          </a:bodyPr>
          <a:lstStyle/>
          <a:p>
            <a:pPr algn="ctr"/>
            <a:r>
              <a:rPr lang="en-US" sz="2400" b="1" dirty="0">
                <a:latin typeface="Garamond" pitchFamily="18" charset="0"/>
                <a:cs typeface="Times New Roman" pitchFamily="18" charset="0"/>
              </a:rPr>
              <a:t>Distribution of the </a:t>
            </a:r>
            <a:r>
              <a:rPr lang="en-US" sz="2600" b="1" dirty="0">
                <a:solidFill>
                  <a:srgbClr val="FF0000"/>
                </a:solidFill>
                <a:latin typeface="Garamond" pitchFamily="18" charset="0"/>
                <a:cs typeface="Times New Roman" pitchFamily="18" charset="0"/>
              </a:rPr>
              <a:t>Public Health </a:t>
            </a:r>
            <a:r>
              <a:rPr lang="en-US" sz="2400" b="1" dirty="0">
                <a:latin typeface="Garamond" pitchFamily="18" charset="0"/>
                <a:cs typeface="Times New Roman" pitchFamily="18" charset="0"/>
              </a:rPr>
              <a:t>Expenditures by types of services or products and </a:t>
            </a:r>
            <a:r>
              <a:rPr lang="en-US" sz="2400" b="1" dirty="0" err="1">
                <a:latin typeface="Garamond" pitchFamily="18" charset="0"/>
                <a:cs typeface="Times New Roman" pitchFamily="18" charset="0"/>
              </a:rPr>
              <a:t>deciles</a:t>
            </a:r>
            <a:r>
              <a:rPr lang="en-US" sz="2400" b="1" dirty="0">
                <a:latin typeface="Garamond" pitchFamily="18" charset="0"/>
                <a:cs typeface="Times New Roman" pitchFamily="18" charset="0"/>
              </a:rPr>
              <a:t> – 2008.</a:t>
            </a:r>
          </a:p>
        </p:txBody>
      </p:sp>
      <p:sp>
        <p:nvSpPr>
          <p:cNvPr id="4" name="TextBox 3"/>
          <p:cNvSpPr txBox="1"/>
          <p:nvPr/>
        </p:nvSpPr>
        <p:spPr>
          <a:xfrm>
            <a:off x="2239727" y="6132404"/>
            <a:ext cx="4447308" cy="323165"/>
          </a:xfrm>
          <a:prstGeom prst="rect">
            <a:avLst/>
          </a:prstGeom>
          <a:noFill/>
        </p:spPr>
        <p:txBody>
          <a:bodyPr wrap="none" rtlCol="0">
            <a:spAutoFit/>
          </a:bodyPr>
          <a:lstStyle/>
          <a:p>
            <a:r>
              <a:rPr lang="pt-BR" sz="1500" b="1" dirty="0" smtClean="0">
                <a:latin typeface="Garamond" pitchFamily="18" charset="0"/>
              </a:rPr>
              <a:t>Source: POF-IBGE (</a:t>
            </a:r>
            <a:r>
              <a:rPr lang="en-US" sz="1500" b="1" dirty="0" smtClean="0">
                <a:latin typeface="Garamond" pitchFamily="18" charset="0"/>
              </a:rPr>
              <a:t>Consumer </a:t>
            </a:r>
            <a:r>
              <a:rPr lang="en-US" sz="1500" b="1" dirty="0">
                <a:latin typeface="Garamond" pitchFamily="18" charset="0"/>
              </a:rPr>
              <a:t>Expenditure </a:t>
            </a:r>
            <a:r>
              <a:rPr lang="en-US" sz="1500" b="1" dirty="0" smtClean="0">
                <a:latin typeface="Garamond" pitchFamily="18" charset="0"/>
              </a:rPr>
              <a:t>Survey)</a:t>
            </a:r>
            <a:endParaRPr lang="en-US" sz="1500" b="1" dirty="0">
              <a:latin typeface="Garamond" pitchFamily="18" charset="0"/>
            </a:endParaRPr>
          </a:p>
        </p:txBody>
      </p:sp>
    </p:spTree>
    <p:extLst>
      <p:ext uri="{BB962C8B-B14F-4D97-AF65-F5344CB8AC3E}">
        <p14:creationId xmlns:p14="http://schemas.microsoft.com/office/powerpoint/2010/main" val="114043684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691447" y="1368778"/>
            <a:ext cx="7803445" cy="5348109"/>
          </a:xfrm>
          <a:prstGeom prst="rect">
            <a:avLst/>
          </a:prstGeom>
          <a:noFill/>
          <a:ln>
            <a:noFill/>
          </a:ln>
        </p:spPr>
      </p:pic>
      <p:sp>
        <p:nvSpPr>
          <p:cNvPr id="3" name="Rectangle 2"/>
          <p:cNvSpPr/>
          <p:nvPr/>
        </p:nvSpPr>
        <p:spPr>
          <a:xfrm>
            <a:off x="211665" y="206618"/>
            <a:ext cx="8593667" cy="769441"/>
          </a:xfrm>
          <a:prstGeom prst="rect">
            <a:avLst/>
          </a:prstGeom>
        </p:spPr>
        <p:txBody>
          <a:bodyPr wrap="square">
            <a:spAutoFit/>
          </a:bodyPr>
          <a:lstStyle/>
          <a:p>
            <a:pPr algn="ctr"/>
            <a:r>
              <a:rPr lang="en-US" sz="2200" dirty="0">
                <a:latin typeface="Garamond"/>
                <a:cs typeface="Garamond"/>
              </a:rPr>
              <a:t>Evolution of the Tax Burden (percentage of GDP) and </a:t>
            </a:r>
            <a:r>
              <a:rPr lang="en-US" sz="2200" dirty="0" err="1">
                <a:latin typeface="Garamond"/>
                <a:cs typeface="Garamond"/>
              </a:rPr>
              <a:t>Gini</a:t>
            </a:r>
            <a:r>
              <a:rPr lang="en-US" sz="2200" dirty="0">
                <a:latin typeface="Garamond"/>
                <a:cs typeface="Garamond"/>
              </a:rPr>
              <a:t> Coefficient of Household Income Per Capita</a:t>
            </a:r>
          </a:p>
        </p:txBody>
      </p:sp>
    </p:spTree>
    <p:extLst>
      <p:ext uri="{BB962C8B-B14F-4D97-AF65-F5344CB8AC3E}">
        <p14:creationId xmlns:p14="http://schemas.microsoft.com/office/powerpoint/2010/main" val="361504641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GE(0) </a:t>
            </a:r>
            <a:r>
              <a:rPr lang="pt-BR" sz="4900" dirty="0" err="1" smtClean="0">
                <a:latin typeface="Arial Narrow" pitchFamily="34" charset="0"/>
                <a:ea typeface="+mj-ea"/>
                <a:cs typeface="+mj-cs"/>
              </a:rPr>
              <a:t>Decomposition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6" name="Tabela 5"/>
          <p:cNvGraphicFramePr>
            <a:graphicFrameLocks noGrp="1"/>
          </p:cNvGraphicFramePr>
          <p:nvPr/>
        </p:nvGraphicFramePr>
        <p:xfrm>
          <a:off x="611560" y="1988840"/>
          <a:ext cx="7971639" cy="4500500"/>
        </p:xfrm>
        <a:graphic>
          <a:graphicData uri="http://schemas.openxmlformats.org/drawingml/2006/table">
            <a:tbl>
              <a:tblPr firstRow="1" bandRow="1">
                <a:tableStyleId>{5C22544A-7EE6-4342-B048-85BDC9FD1C3A}</a:tableStyleId>
              </a:tblPr>
              <a:tblGrid>
                <a:gridCol w="2314893"/>
                <a:gridCol w="942791"/>
                <a:gridCol w="942791"/>
                <a:gridCol w="942791"/>
                <a:gridCol w="942791"/>
                <a:gridCol w="942791"/>
                <a:gridCol w="942791"/>
              </a:tblGrid>
              <a:tr h="450050">
                <a:tc>
                  <a:txBody>
                    <a:bodyPr/>
                    <a:lstStyle/>
                    <a:p>
                      <a:pPr algn="ctr"/>
                      <a:r>
                        <a:rPr lang="pt-BR" sz="1700" b="0" dirty="0" err="1" smtClean="0">
                          <a:latin typeface="Arial Narrow" pitchFamily="34" charset="0"/>
                        </a:rPr>
                        <a:t>All</a:t>
                      </a:r>
                      <a:r>
                        <a:rPr lang="pt-BR" sz="1700" b="0" dirty="0" smtClean="0">
                          <a:latin typeface="Arial Narrow" pitchFamily="34" charset="0"/>
                        </a:rPr>
                        <a:t> </a:t>
                      </a:r>
                      <a:r>
                        <a:rPr lang="pt-BR" sz="1700" b="0" dirty="0" err="1" smtClean="0">
                          <a:latin typeface="Arial Narrow" pitchFamily="34" charset="0"/>
                        </a:rPr>
                        <a:t>employed</a:t>
                      </a:r>
                      <a:r>
                        <a:rPr lang="pt-BR" sz="1700" b="0" baseline="0" dirty="0" smtClean="0">
                          <a:latin typeface="Arial Narrow" pitchFamily="34" charset="0"/>
                        </a:rPr>
                        <a:t> </a:t>
                      </a:r>
                      <a:r>
                        <a:rPr lang="pt-BR" sz="1700" b="0" baseline="0" dirty="0" err="1" smtClean="0">
                          <a:latin typeface="Arial Narrow" pitchFamily="34" charset="0"/>
                        </a:rPr>
                        <a:t>with</a:t>
                      </a:r>
                      <a:r>
                        <a:rPr lang="pt-BR" sz="1700" b="0" baseline="0" dirty="0" smtClean="0">
                          <a:latin typeface="Arial Narrow" pitchFamily="34" charset="0"/>
                        </a:rPr>
                        <a:t> </a:t>
                      </a:r>
                      <a:r>
                        <a:rPr lang="pt-BR" sz="1700" b="0" baseline="0" dirty="0" err="1" smtClean="0">
                          <a:latin typeface="Arial Narrow" pitchFamily="34" charset="0"/>
                        </a:rPr>
                        <a:t>earnings</a:t>
                      </a:r>
                      <a:endParaRPr lang="pt-BR" sz="1700" b="0" dirty="0">
                        <a:latin typeface="Arial Narrow" pitchFamily="34" charset="0"/>
                      </a:endParaRPr>
                    </a:p>
                  </a:txBody>
                  <a:tcPr/>
                </a:tc>
                <a:tc>
                  <a:txBody>
                    <a:bodyPr/>
                    <a:lstStyle/>
                    <a:p>
                      <a:pPr algn="ctr"/>
                      <a:r>
                        <a:rPr lang="pt-BR" dirty="0" smtClean="0">
                          <a:latin typeface="Arial Narrow" pitchFamily="34" charset="0"/>
                        </a:rPr>
                        <a:t>2002</a:t>
                      </a:r>
                      <a:endParaRPr lang="pt-BR" dirty="0">
                        <a:latin typeface="Arial Narrow" pitchFamily="34" charset="0"/>
                      </a:endParaRPr>
                    </a:p>
                  </a:txBody>
                  <a:tcPr/>
                </a:tc>
                <a:tc>
                  <a:txBody>
                    <a:bodyPr/>
                    <a:lstStyle/>
                    <a:p>
                      <a:pPr algn="ctr"/>
                      <a:r>
                        <a:rPr lang="pt-BR" dirty="0" smtClean="0">
                          <a:latin typeface="Arial Narrow" pitchFamily="34" charset="0"/>
                        </a:rPr>
                        <a:t>2009</a:t>
                      </a:r>
                      <a:endParaRPr lang="pt-BR" dirty="0">
                        <a:latin typeface="Arial Narrow" pitchFamily="34" charset="0"/>
                      </a:endParaRPr>
                    </a:p>
                  </a:txBody>
                  <a:tcPr/>
                </a:tc>
                <a:tc>
                  <a:txBody>
                    <a:bodyPr/>
                    <a:lstStyle/>
                    <a:p>
                      <a:pPr algn="ctr"/>
                      <a:r>
                        <a:rPr lang="pt-BR" dirty="0" smtClean="0">
                          <a:latin typeface="Arial Narrow" pitchFamily="34" charset="0"/>
                        </a:rPr>
                        <a:t>Δ (%)</a:t>
                      </a:r>
                      <a:endParaRPr lang="pt-BR" dirty="0">
                        <a:latin typeface="Arial Narrow" pitchFamily="34" charset="0"/>
                      </a:endParaRPr>
                    </a:p>
                  </a:txBody>
                  <a:tcPr/>
                </a:tc>
                <a:tc>
                  <a:txBody>
                    <a:bodyPr/>
                    <a:lstStyle/>
                    <a:p>
                      <a:pPr algn="ctr"/>
                      <a:r>
                        <a:rPr lang="pt-BR" dirty="0" smtClean="0">
                          <a:latin typeface="Arial Narrow" pitchFamily="34" charset="0"/>
                        </a:rPr>
                        <a:t>2002</a:t>
                      </a:r>
                      <a:endParaRPr lang="pt-BR" dirty="0">
                        <a:latin typeface="Arial Narrow" pitchFamily="34" charset="0"/>
                      </a:endParaRPr>
                    </a:p>
                  </a:txBody>
                  <a:tcPr/>
                </a:tc>
                <a:tc>
                  <a:txBody>
                    <a:bodyPr/>
                    <a:lstStyle/>
                    <a:p>
                      <a:pPr algn="ctr"/>
                      <a:r>
                        <a:rPr lang="pt-BR" dirty="0" smtClean="0">
                          <a:latin typeface="Arial Narrow" pitchFamily="34" charset="0"/>
                        </a:rPr>
                        <a:t>2009</a:t>
                      </a:r>
                      <a:endParaRPr lang="pt-BR" dirty="0">
                        <a:latin typeface="Arial Narrow" pitchFamily="34" charset="0"/>
                      </a:endParaRPr>
                    </a:p>
                  </a:txBody>
                  <a:tcPr/>
                </a:tc>
                <a:tc>
                  <a:txBody>
                    <a:bodyPr/>
                    <a:lstStyle/>
                    <a:p>
                      <a:pPr algn="ctr"/>
                      <a:r>
                        <a:rPr lang="pt-BR" dirty="0" smtClean="0">
                          <a:latin typeface="Arial Narrow" pitchFamily="34" charset="0"/>
                        </a:rPr>
                        <a:t>Δ (</a:t>
                      </a:r>
                      <a:r>
                        <a:rPr lang="pt-BR" dirty="0" err="1" smtClean="0">
                          <a:latin typeface="Arial Narrow" pitchFamily="34" charset="0"/>
                        </a:rPr>
                        <a:t>pp</a:t>
                      </a:r>
                      <a:r>
                        <a:rPr lang="pt-BR" dirty="0" smtClean="0">
                          <a:latin typeface="Arial Narrow" pitchFamily="34" charset="0"/>
                        </a:rPr>
                        <a:t>)</a:t>
                      </a:r>
                      <a:endParaRPr lang="pt-BR" dirty="0">
                        <a:latin typeface="Arial Narrow" pitchFamily="34" charset="0"/>
                      </a:endParaRPr>
                    </a:p>
                  </a:txBody>
                  <a:tcPr/>
                </a:tc>
              </a:tr>
              <a:tr h="450050">
                <a:tc>
                  <a:txBody>
                    <a:bodyPr/>
                    <a:lstStyle/>
                    <a:p>
                      <a:pPr algn="ctr"/>
                      <a:r>
                        <a:rPr lang="pt-BR" b="1" dirty="0" smtClean="0">
                          <a:latin typeface="Arial Narrow" pitchFamily="34" charset="0"/>
                        </a:rPr>
                        <a:t>GE(0)</a:t>
                      </a:r>
                      <a:endParaRPr lang="pt-BR" b="1" dirty="0">
                        <a:latin typeface="Arial Narrow" pitchFamily="34" charset="0"/>
                      </a:endParaRPr>
                    </a:p>
                  </a:txBody>
                  <a:tcPr/>
                </a:tc>
                <a:tc>
                  <a:txBody>
                    <a:bodyPr/>
                    <a:lstStyle/>
                    <a:p>
                      <a:pPr algn="ctr"/>
                      <a:r>
                        <a:rPr lang="pt-BR" dirty="0" smtClean="0">
                          <a:latin typeface="Arial Narrow" pitchFamily="34" charset="0"/>
                        </a:rPr>
                        <a:t>0.582</a:t>
                      </a:r>
                      <a:endParaRPr lang="pt-BR" dirty="0">
                        <a:latin typeface="Arial Narrow" pitchFamily="34" charset="0"/>
                      </a:endParaRPr>
                    </a:p>
                  </a:txBody>
                  <a:tcPr/>
                </a:tc>
                <a:tc>
                  <a:txBody>
                    <a:bodyPr/>
                    <a:lstStyle/>
                    <a:p>
                      <a:pPr algn="ctr"/>
                      <a:r>
                        <a:rPr lang="pt-BR" dirty="0" smtClean="0">
                          <a:latin typeface="Arial Narrow" pitchFamily="34" charset="0"/>
                        </a:rPr>
                        <a:t>0.491</a:t>
                      </a:r>
                      <a:endParaRPr lang="pt-BR" dirty="0">
                        <a:latin typeface="Arial Narrow" pitchFamily="34" charset="0"/>
                      </a:endParaRPr>
                    </a:p>
                  </a:txBody>
                  <a:tcPr/>
                </a:tc>
                <a:tc>
                  <a:txBody>
                    <a:bodyPr/>
                    <a:lstStyle/>
                    <a:p>
                      <a:pPr algn="ctr"/>
                      <a:r>
                        <a:rPr lang="pt-BR" dirty="0" smtClean="0">
                          <a:latin typeface="Arial Narrow" pitchFamily="34" charset="0"/>
                        </a:rPr>
                        <a:t>-16</a:t>
                      </a:r>
                      <a:endParaRPr lang="pt-BR" dirty="0">
                        <a:latin typeface="Arial Narrow" pitchFamily="34" charset="0"/>
                      </a:endParaRPr>
                    </a:p>
                  </a:txBody>
                  <a:tcPr/>
                </a:tc>
                <a:tc>
                  <a:txBody>
                    <a:bodyPr/>
                    <a:lstStyle/>
                    <a:p>
                      <a:pPr algn="ctr"/>
                      <a:r>
                        <a:rPr lang="pt-BR" dirty="0" smtClean="0">
                          <a:latin typeface="Arial Narrow" pitchFamily="34" charset="0"/>
                        </a:rPr>
                        <a:t>100</a:t>
                      </a:r>
                      <a:endParaRPr lang="pt-BR" dirty="0">
                        <a:latin typeface="Arial Narrow" pitchFamily="34" charset="0"/>
                      </a:endParaRPr>
                    </a:p>
                  </a:txBody>
                  <a:tcPr/>
                </a:tc>
                <a:tc>
                  <a:txBody>
                    <a:bodyPr/>
                    <a:lstStyle/>
                    <a:p>
                      <a:pPr algn="ctr"/>
                      <a:r>
                        <a:rPr lang="pt-BR" dirty="0" smtClean="0">
                          <a:latin typeface="Arial Narrow" pitchFamily="34" charset="0"/>
                        </a:rPr>
                        <a:t>100</a:t>
                      </a:r>
                      <a:endParaRPr lang="pt-BR" dirty="0">
                        <a:latin typeface="Arial Narrow" pitchFamily="34" charset="0"/>
                      </a:endParaRPr>
                    </a:p>
                  </a:txBody>
                  <a:tcPr/>
                </a:tc>
                <a:tc>
                  <a:txBody>
                    <a:bodyPr/>
                    <a:lstStyle/>
                    <a:p>
                      <a:pPr algn="ctr"/>
                      <a:r>
                        <a:rPr lang="pt-BR" dirty="0" smtClean="0">
                          <a:latin typeface="Arial Narrow" pitchFamily="34" charset="0"/>
                        </a:rPr>
                        <a:t>-</a:t>
                      </a:r>
                      <a:endParaRPr lang="pt-BR" dirty="0">
                        <a:latin typeface="Arial Narrow" pitchFamily="34" charset="0"/>
                      </a:endParaRPr>
                    </a:p>
                  </a:txBody>
                  <a:tcPr/>
                </a:tc>
              </a:tr>
              <a:tr h="450050">
                <a:tc gridSpan="7">
                  <a:txBody>
                    <a:bodyPr/>
                    <a:lstStyle/>
                    <a:p>
                      <a:pPr algn="ctr"/>
                      <a:r>
                        <a:rPr lang="pt-BR" sz="1800" i="1" dirty="0" err="1" smtClean="0">
                          <a:latin typeface="Arial Narrow" pitchFamily="34" charset="0"/>
                        </a:rPr>
                        <a:t>Between-group</a:t>
                      </a:r>
                      <a:r>
                        <a:rPr lang="pt-BR" sz="1800" i="1" dirty="0" smtClean="0">
                          <a:latin typeface="Arial Narrow" pitchFamily="34" charset="0"/>
                        </a:rPr>
                        <a:t> </a:t>
                      </a:r>
                      <a:r>
                        <a:rPr lang="pt-BR" sz="1800" i="1" dirty="0" err="1" smtClean="0">
                          <a:latin typeface="Arial Narrow" pitchFamily="34" charset="0"/>
                        </a:rPr>
                        <a:t>co</a:t>
                      </a:r>
                      <a:r>
                        <a:rPr lang="pt-BR" sz="1800" i="1" baseline="0" dirty="0" err="1" smtClean="0">
                          <a:latin typeface="Arial Narrow" pitchFamily="34" charset="0"/>
                        </a:rPr>
                        <a:t>mponents</a:t>
                      </a:r>
                      <a:endParaRPr lang="pt-BR" sz="1800" i="1" dirty="0">
                        <a:latin typeface="Arial Narrow" pitchFamily="34" charset="0"/>
                      </a:endParaRPr>
                    </a:p>
                  </a:txBody>
                  <a:tcPr/>
                </a:tc>
                <a:tc hMerge="1">
                  <a:txBody>
                    <a:bodyPr/>
                    <a:lstStyle/>
                    <a:p>
                      <a:endParaRPr lang="pt-BR" sz="1600" dirty="0"/>
                    </a:p>
                  </a:txBody>
                  <a:tcPr/>
                </a:tc>
                <a:tc hMerge="1">
                  <a:txBody>
                    <a:bodyPr/>
                    <a:lstStyle/>
                    <a:p>
                      <a:pPr algn="ctr"/>
                      <a:endParaRPr lang="pt-BR" sz="1600" dirty="0">
                        <a:latin typeface="Arial Narrow" pitchFamily="34" charset="0"/>
                      </a:endParaRPr>
                    </a:p>
                  </a:txBody>
                  <a:tcPr/>
                </a:tc>
                <a:tc hMerge="1">
                  <a:txBody>
                    <a:bodyPr/>
                    <a:lstStyle/>
                    <a:p>
                      <a:pPr algn="ctr"/>
                      <a:endParaRPr lang="pt-BR" sz="1600" dirty="0">
                        <a:latin typeface="Arial Narrow" pitchFamily="34" charset="0"/>
                      </a:endParaRPr>
                    </a:p>
                  </a:txBody>
                  <a:tcPr/>
                </a:tc>
                <a:tc hMerge="1">
                  <a:txBody>
                    <a:bodyPr/>
                    <a:lstStyle/>
                    <a:p>
                      <a:pPr algn="ctr"/>
                      <a:endParaRPr lang="pt-BR" sz="1600" dirty="0">
                        <a:latin typeface="Arial Narrow" pitchFamily="34" charset="0"/>
                      </a:endParaRPr>
                    </a:p>
                  </a:txBody>
                  <a:tcPr/>
                </a:tc>
                <a:tc hMerge="1">
                  <a:txBody>
                    <a:bodyPr/>
                    <a:lstStyle/>
                    <a:p>
                      <a:pPr algn="ctr"/>
                      <a:endParaRPr lang="pt-BR" sz="1600" dirty="0">
                        <a:latin typeface="Arial Narrow" pitchFamily="34" charset="0"/>
                      </a:endParaRPr>
                    </a:p>
                  </a:txBody>
                  <a:tcPr/>
                </a:tc>
                <a:tc hMerge="1">
                  <a:txBody>
                    <a:bodyPr/>
                    <a:lstStyle/>
                    <a:p>
                      <a:pPr algn="ctr"/>
                      <a:endParaRPr lang="pt-BR" sz="1600" dirty="0">
                        <a:latin typeface="Arial Narrow" pitchFamily="34" charset="0"/>
                      </a:endParaRPr>
                    </a:p>
                  </a:txBody>
                  <a:tcPr/>
                </a:tc>
              </a:tr>
              <a:tr h="450050">
                <a:tc>
                  <a:txBody>
                    <a:bodyPr/>
                    <a:lstStyle/>
                    <a:p>
                      <a:r>
                        <a:rPr lang="pt-BR" sz="1600" dirty="0" err="1" smtClean="0">
                          <a:latin typeface="Arial Narrow" pitchFamily="34" charset="0"/>
                        </a:rPr>
                        <a:t>State</a:t>
                      </a:r>
                      <a:r>
                        <a:rPr lang="pt-BR" sz="1600" baseline="0" dirty="0" smtClean="0">
                          <a:latin typeface="Arial Narrow" pitchFamily="34" charset="0"/>
                        </a:rPr>
                        <a:t> + </a:t>
                      </a:r>
                      <a:r>
                        <a:rPr lang="pt-BR" sz="1600" baseline="0" dirty="0" err="1" smtClean="0">
                          <a:latin typeface="Arial Narrow" pitchFamily="34" charset="0"/>
                        </a:rPr>
                        <a:t>Schooling</a:t>
                      </a:r>
                      <a:r>
                        <a:rPr lang="pt-BR" sz="1600" baseline="0" dirty="0" smtClean="0">
                          <a:latin typeface="Arial Narrow" pitchFamily="34" charset="0"/>
                        </a:rPr>
                        <a:t> + </a:t>
                      </a:r>
                      <a:r>
                        <a:rPr lang="pt-BR" sz="1600" baseline="0" dirty="0" err="1" smtClean="0">
                          <a:latin typeface="Arial Narrow" pitchFamily="34" charset="0"/>
                        </a:rPr>
                        <a:t>Industry</a:t>
                      </a:r>
                      <a:endParaRPr lang="pt-BR" sz="1600" dirty="0">
                        <a:latin typeface="Arial Narrow" pitchFamily="34" charset="0"/>
                      </a:endParaRPr>
                    </a:p>
                  </a:txBody>
                  <a:tcPr/>
                </a:tc>
                <a:tc>
                  <a:txBody>
                    <a:bodyPr/>
                    <a:lstStyle/>
                    <a:p>
                      <a:pPr algn="ctr"/>
                      <a:r>
                        <a:rPr lang="pt-BR" sz="1600" dirty="0" smtClean="0">
                          <a:latin typeface="Arial Narrow" pitchFamily="34" charset="0"/>
                        </a:rPr>
                        <a:t>0.275</a:t>
                      </a:r>
                      <a:endParaRPr lang="pt-BR" sz="1600" dirty="0">
                        <a:latin typeface="Arial Narrow" pitchFamily="34" charset="0"/>
                      </a:endParaRPr>
                    </a:p>
                  </a:txBody>
                  <a:tcPr/>
                </a:tc>
                <a:tc>
                  <a:txBody>
                    <a:bodyPr/>
                    <a:lstStyle/>
                    <a:p>
                      <a:pPr algn="ctr"/>
                      <a:r>
                        <a:rPr lang="pt-BR" sz="1600" dirty="0" smtClean="0">
                          <a:latin typeface="Arial Narrow" pitchFamily="34" charset="0"/>
                        </a:rPr>
                        <a:t>0.211</a:t>
                      </a:r>
                      <a:endParaRPr lang="pt-BR" sz="1600" dirty="0">
                        <a:latin typeface="Arial Narrow" pitchFamily="34" charset="0"/>
                      </a:endParaRPr>
                    </a:p>
                  </a:txBody>
                  <a:tcPr/>
                </a:tc>
                <a:tc>
                  <a:txBody>
                    <a:bodyPr/>
                    <a:lstStyle/>
                    <a:p>
                      <a:pPr algn="ctr"/>
                      <a:r>
                        <a:rPr lang="pt-BR" sz="1600" smtClean="0">
                          <a:latin typeface="Arial Narrow" pitchFamily="34" charset="0"/>
                        </a:rPr>
                        <a:t>-23</a:t>
                      </a:r>
                      <a:endParaRPr lang="pt-BR" sz="1600" dirty="0">
                        <a:latin typeface="Arial Narrow" pitchFamily="34" charset="0"/>
                      </a:endParaRPr>
                    </a:p>
                  </a:txBody>
                  <a:tcPr/>
                </a:tc>
                <a:tc>
                  <a:txBody>
                    <a:bodyPr/>
                    <a:lstStyle/>
                    <a:p>
                      <a:pPr algn="ctr"/>
                      <a:r>
                        <a:rPr lang="pt-BR" sz="1600" dirty="0" smtClean="0">
                          <a:latin typeface="Arial Narrow" pitchFamily="34" charset="0"/>
                        </a:rPr>
                        <a:t>47.2</a:t>
                      </a:r>
                      <a:endParaRPr lang="pt-BR" sz="1600" dirty="0">
                        <a:latin typeface="Arial Narrow" pitchFamily="34" charset="0"/>
                      </a:endParaRPr>
                    </a:p>
                  </a:txBody>
                  <a:tcPr/>
                </a:tc>
                <a:tc>
                  <a:txBody>
                    <a:bodyPr/>
                    <a:lstStyle/>
                    <a:p>
                      <a:pPr algn="ctr"/>
                      <a:r>
                        <a:rPr lang="pt-BR" sz="1600" dirty="0" smtClean="0">
                          <a:latin typeface="Arial Narrow" pitchFamily="34" charset="0"/>
                        </a:rPr>
                        <a:t>43.1</a:t>
                      </a:r>
                      <a:endParaRPr lang="pt-BR" sz="1600" dirty="0">
                        <a:latin typeface="Arial Narrow" pitchFamily="34" charset="0"/>
                      </a:endParaRPr>
                    </a:p>
                  </a:txBody>
                  <a:tcPr/>
                </a:tc>
                <a:tc>
                  <a:txBody>
                    <a:bodyPr/>
                    <a:lstStyle/>
                    <a:p>
                      <a:pPr algn="ctr"/>
                      <a:r>
                        <a:rPr lang="pt-BR" sz="1600" dirty="0" smtClean="0">
                          <a:latin typeface="Arial Narrow" pitchFamily="34" charset="0"/>
                        </a:rPr>
                        <a:t>-4.1</a:t>
                      </a:r>
                      <a:endParaRPr lang="pt-BR" sz="1600" dirty="0">
                        <a:latin typeface="Arial Narrow" pitchFamily="34" charset="0"/>
                      </a:endParaRPr>
                    </a:p>
                  </a:txBody>
                  <a:tcPr/>
                </a:tc>
              </a:tr>
              <a:tr h="450050">
                <a:tc>
                  <a:txBody>
                    <a:bodyPr/>
                    <a:lstStyle/>
                    <a:p>
                      <a:r>
                        <a:rPr lang="pt-BR" sz="1600" dirty="0" err="1" smtClean="0">
                          <a:latin typeface="Arial Narrow" pitchFamily="34" charset="0"/>
                        </a:rPr>
                        <a:t>Schooling</a:t>
                      </a:r>
                      <a:r>
                        <a:rPr lang="pt-BR" sz="1600" dirty="0" smtClean="0">
                          <a:latin typeface="Arial Narrow" pitchFamily="34" charset="0"/>
                        </a:rPr>
                        <a:t> (16</a:t>
                      </a:r>
                      <a:r>
                        <a:rPr lang="pt-BR" sz="1600" baseline="0" dirty="0" smtClean="0">
                          <a:latin typeface="Arial Narrow" pitchFamily="34" charset="0"/>
                        </a:rPr>
                        <a:t> </a:t>
                      </a:r>
                      <a:r>
                        <a:rPr lang="pt-BR" sz="1600" baseline="0" dirty="0" err="1" smtClean="0">
                          <a:latin typeface="Arial Narrow" pitchFamily="34" charset="0"/>
                        </a:rPr>
                        <a:t>groups</a:t>
                      </a:r>
                      <a:r>
                        <a:rPr lang="pt-BR" sz="1600" baseline="0" dirty="0" smtClean="0">
                          <a:latin typeface="Arial Narrow" pitchFamily="34" charset="0"/>
                        </a:rPr>
                        <a:t>)</a:t>
                      </a:r>
                      <a:endParaRPr lang="pt-BR" sz="1600" dirty="0">
                        <a:latin typeface="Arial Narrow" pitchFamily="34" charset="0"/>
                      </a:endParaRPr>
                    </a:p>
                  </a:txBody>
                  <a:tcPr/>
                </a:tc>
                <a:tc>
                  <a:txBody>
                    <a:bodyPr/>
                    <a:lstStyle/>
                    <a:p>
                      <a:pPr algn="ctr"/>
                      <a:r>
                        <a:rPr lang="pt-BR" sz="1600" dirty="0" smtClean="0">
                          <a:latin typeface="Arial Narrow" pitchFamily="34" charset="0"/>
                        </a:rPr>
                        <a:t>0.209</a:t>
                      </a:r>
                      <a:endParaRPr lang="pt-BR" sz="1600" dirty="0">
                        <a:latin typeface="Arial Narrow" pitchFamily="34" charset="0"/>
                      </a:endParaRPr>
                    </a:p>
                  </a:txBody>
                  <a:tcPr/>
                </a:tc>
                <a:tc>
                  <a:txBody>
                    <a:bodyPr/>
                    <a:lstStyle/>
                    <a:p>
                      <a:pPr algn="ctr"/>
                      <a:r>
                        <a:rPr lang="pt-BR" sz="1600" dirty="0" smtClean="0">
                          <a:latin typeface="Arial Narrow" pitchFamily="34" charset="0"/>
                        </a:rPr>
                        <a:t>0.158</a:t>
                      </a:r>
                      <a:endParaRPr lang="pt-BR" sz="1600" dirty="0">
                        <a:latin typeface="Arial Narrow" pitchFamily="34" charset="0"/>
                      </a:endParaRPr>
                    </a:p>
                  </a:txBody>
                  <a:tcPr/>
                </a:tc>
                <a:tc>
                  <a:txBody>
                    <a:bodyPr/>
                    <a:lstStyle/>
                    <a:p>
                      <a:pPr algn="ctr"/>
                      <a:r>
                        <a:rPr lang="pt-BR" sz="1600" dirty="0" smtClean="0">
                          <a:latin typeface="Arial Narrow" pitchFamily="34" charset="0"/>
                        </a:rPr>
                        <a:t>-24</a:t>
                      </a:r>
                      <a:endParaRPr lang="pt-BR" sz="1600" dirty="0">
                        <a:latin typeface="Arial Narrow" pitchFamily="34" charset="0"/>
                      </a:endParaRPr>
                    </a:p>
                  </a:txBody>
                  <a:tcPr/>
                </a:tc>
                <a:tc>
                  <a:txBody>
                    <a:bodyPr/>
                    <a:lstStyle/>
                    <a:p>
                      <a:pPr algn="ctr"/>
                      <a:r>
                        <a:rPr lang="pt-BR" sz="1600" dirty="0" smtClean="0">
                          <a:latin typeface="Arial Narrow" pitchFamily="34" charset="0"/>
                        </a:rPr>
                        <a:t>35.9</a:t>
                      </a:r>
                      <a:endParaRPr lang="pt-BR" sz="1600" dirty="0">
                        <a:latin typeface="Arial Narrow" pitchFamily="34" charset="0"/>
                      </a:endParaRPr>
                    </a:p>
                  </a:txBody>
                  <a:tcPr/>
                </a:tc>
                <a:tc>
                  <a:txBody>
                    <a:bodyPr/>
                    <a:lstStyle/>
                    <a:p>
                      <a:pPr algn="ctr"/>
                      <a:r>
                        <a:rPr lang="pt-BR" sz="1600" dirty="0" smtClean="0">
                          <a:latin typeface="Arial Narrow" pitchFamily="34" charset="0"/>
                        </a:rPr>
                        <a:t>32.2</a:t>
                      </a:r>
                      <a:endParaRPr lang="pt-BR" sz="1600" dirty="0">
                        <a:latin typeface="Arial Narrow" pitchFamily="34" charset="0"/>
                      </a:endParaRPr>
                    </a:p>
                  </a:txBody>
                  <a:tcPr/>
                </a:tc>
                <a:tc>
                  <a:txBody>
                    <a:bodyPr/>
                    <a:lstStyle/>
                    <a:p>
                      <a:pPr algn="ctr"/>
                      <a:r>
                        <a:rPr lang="pt-BR" sz="1600" dirty="0" smtClean="0">
                          <a:latin typeface="Arial Narrow" pitchFamily="34" charset="0"/>
                        </a:rPr>
                        <a:t>-3.9</a:t>
                      </a:r>
                      <a:endParaRPr lang="pt-BR" sz="1600" dirty="0">
                        <a:latin typeface="Arial Narrow" pitchFamily="34" charset="0"/>
                      </a:endParaRPr>
                    </a:p>
                  </a:txBody>
                  <a:tcPr/>
                </a:tc>
              </a:tr>
              <a:tr h="450050">
                <a:tc>
                  <a:txBody>
                    <a:bodyPr/>
                    <a:lstStyle/>
                    <a:p>
                      <a:r>
                        <a:rPr lang="pt-BR" sz="1600" dirty="0" err="1" smtClean="0">
                          <a:latin typeface="Arial Narrow" pitchFamily="34" charset="0"/>
                        </a:rPr>
                        <a:t>Industry</a:t>
                      </a:r>
                      <a:r>
                        <a:rPr lang="pt-BR" sz="1600" baseline="0" dirty="0" smtClean="0">
                          <a:latin typeface="Arial Narrow" pitchFamily="34" charset="0"/>
                        </a:rPr>
                        <a:t> (8)</a:t>
                      </a:r>
                      <a:endParaRPr lang="pt-BR" sz="1600" dirty="0">
                        <a:latin typeface="Arial Narrow" pitchFamily="34" charset="0"/>
                      </a:endParaRPr>
                    </a:p>
                  </a:txBody>
                  <a:tcPr/>
                </a:tc>
                <a:tc>
                  <a:txBody>
                    <a:bodyPr/>
                    <a:lstStyle/>
                    <a:p>
                      <a:pPr algn="ctr"/>
                      <a:r>
                        <a:rPr lang="pt-BR" sz="1600" dirty="0" smtClean="0">
                          <a:latin typeface="Arial Narrow" pitchFamily="34" charset="0"/>
                        </a:rPr>
                        <a:t>0.085</a:t>
                      </a:r>
                      <a:endParaRPr lang="pt-BR" sz="1600" dirty="0">
                        <a:latin typeface="Arial Narrow" pitchFamily="34" charset="0"/>
                      </a:endParaRPr>
                    </a:p>
                  </a:txBody>
                  <a:tcPr/>
                </a:tc>
                <a:tc>
                  <a:txBody>
                    <a:bodyPr/>
                    <a:lstStyle/>
                    <a:p>
                      <a:pPr algn="ctr"/>
                      <a:r>
                        <a:rPr lang="pt-BR" sz="1600" dirty="0" smtClean="0">
                          <a:latin typeface="Arial Narrow" pitchFamily="34" charset="0"/>
                        </a:rPr>
                        <a:t>0.072</a:t>
                      </a:r>
                      <a:endParaRPr lang="pt-BR" sz="1600" dirty="0">
                        <a:latin typeface="Arial Narrow" pitchFamily="34" charset="0"/>
                      </a:endParaRPr>
                    </a:p>
                  </a:txBody>
                  <a:tcPr/>
                </a:tc>
                <a:tc>
                  <a:txBody>
                    <a:bodyPr/>
                    <a:lstStyle/>
                    <a:p>
                      <a:pPr algn="ctr"/>
                      <a:r>
                        <a:rPr lang="pt-BR" sz="1600" dirty="0" smtClean="0">
                          <a:latin typeface="Arial Narrow" pitchFamily="34" charset="0"/>
                        </a:rPr>
                        <a:t>-15</a:t>
                      </a:r>
                      <a:endParaRPr lang="pt-BR" sz="1600" dirty="0">
                        <a:latin typeface="Arial Narrow" pitchFamily="34" charset="0"/>
                      </a:endParaRPr>
                    </a:p>
                  </a:txBody>
                  <a:tcPr/>
                </a:tc>
                <a:tc>
                  <a:txBody>
                    <a:bodyPr/>
                    <a:lstStyle/>
                    <a:p>
                      <a:pPr algn="ctr"/>
                      <a:r>
                        <a:rPr lang="pt-BR" sz="1600" dirty="0" smtClean="0">
                          <a:latin typeface="Arial Narrow" pitchFamily="34" charset="0"/>
                        </a:rPr>
                        <a:t>14.6</a:t>
                      </a:r>
                      <a:endParaRPr lang="pt-BR" sz="1600" dirty="0">
                        <a:latin typeface="Arial Narrow" pitchFamily="34" charset="0"/>
                      </a:endParaRPr>
                    </a:p>
                  </a:txBody>
                  <a:tcPr/>
                </a:tc>
                <a:tc>
                  <a:txBody>
                    <a:bodyPr/>
                    <a:lstStyle/>
                    <a:p>
                      <a:pPr algn="ctr"/>
                      <a:r>
                        <a:rPr lang="pt-BR" sz="1600" dirty="0" smtClean="0">
                          <a:latin typeface="Arial Narrow" pitchFamily="34" charset="0"/>
                        </a:rPr>
                        <a:t>14.8</a:t>
                      </a:r>
                      <a:endParaRPr lang="pt-BR" sz="1600" dirty="0">
                        <a:latin typeface="Arial Narrow" pitchFamily="34" charset="0"/>
                      </a:endParaRPr>
                    </a:p>
                  </a:txBody>
                  <a:tcPr/>
                </a:tc>
                <a:tc>
                  <a:txBody>
                    <a:bodyPr/>
                    <a:lstStyle/>
                    <a:p>
                      <a:pPr algn="ctr"/>
                      <a:r>
                        <a:rPr lang="pt-BR" sz="1600" dirty="0" smtClean="0">
                          <a:latin typeface="Arial Narrow" pitchFamily="34" charset="0"/>
                        </a:rPr>
                        <a:t>+0.2</a:t>
                      </a:r>
                      <a:endParaRPr lang="pt-BR" sz="1600" dirty="0">
                        <a:latin typeface="Arial Narrow" pitchFamily="34" charset="0"/>
                      </a:endParaRPr>
                    </a:p>
                  </a:txBody>
                  <a:tcPr/>
                </a:tc>
              </a:tr>
              <a:tr h="450050">
                <a:tc>
                  <a:txBody>
                    <a:bodyPr/>
                    <a:lstStyle/>
                    <a:p>
                      <a:r>
                        <a:rPr lang="pt-BR" sz="1600" dirty="0" err="1" smtClean="0">
                          <a:latin typeface="Arial Narrow" pitchFamily="34" charset="0"/>
                        </a:rPr>
                        <a:t>Race</a:t>
                      </a:r>
                      <a:r>
                        <a:rPr lang="pt-BR" sz="1600" dirty="0" smtClean="0">
                          <a:latin typeface="Arial Narrow" pitchFamily="34" charset="0"/>
                        </a:rPr>
                        <a:t> (5)</a:t>
                      </a:r>
                      <a:endParaRPr lang="pt-BR" sz="1600" dirty="0">
                        <a:latin typeface="Arial Narrow" pitchFamily="34" charset="0"/>
                      </a:endParaRPr>
                    </a:p>
                  </a:txBody>
                  <a:tcPr/>
                </a:tc>
                <a:tc>
                  <a:txBody>
                    <a:bodyPr/>
                    <a:lstStyle/>
                    <a:p>
                      <a:pPr algn="ctr"/>
                      <a:r>
                        <a:rPr lang="pt-BR" sz="1600" dirty="0" smtClean="0">
                          <a:latin typeface="Arial Narrow" pitchFamily="34" charset="0"/>
                        </a:rPr>
                        <a:t>0.057</a:t>
                      </a:r>
                      <a:endParaRPr lang="pt-BR" sz="1600" dirty="0">
                        <a:latin typeface="Arial Narrow" pitchFamily="34" charset="0"/>
                      </a:endParaRPr>
                    </a:p>
                  </a:txBody>
                  <a:tcPr/>
                </a:tc>
                <a:tc>
                  <a:txBody>
                    <a:bodyPr/>
                    <a:lstStyle/>
                    <a:p>
                      <a:pPr algn="ctr"/>
                      <a:r>
                        <a:rPr lang="pt-BR" sz="1600" dirty="0" smtClean="0">
                          <a:latin typeface="Arial Narrow" pitchFamily="34" charset="0"/>
                        </a:rPr>
                        <a:t>0.039</a:t>
                      </a:r>
                      <a:endParaRPr lang="pt-BR" sz="1600" dirty="0">
                        <a:latin typeface="Arial Narrow" pitchFamily="34" charset="0"/>
                      </a:endParaRPr>
                    </a:p>
                  </a:txBody>
                  <a:tcPr/>
                </a:tc>
                <a:tc>
                  <a:txBody>
                    <a:bodyPr/>
                    <a:lstStyle/>
                    <a:p>
                      <a:pPr algn="ctr"/>
                      <a:r>
                        <a:rPr lang="pt-BR" sz="1600" dirty="0" smtClean="0">
                          <a:latin typeface="Arial Narrow" pitchFamily="34" charset="0"/>
                        </a:rPr>
                        <a:t>-33</a:t>
                      </a:r>
                      <a:endParaRPr lang="pt-BR" sz="1600" dirty="0">
                        <a:latin typeface="Arial Narrow" pitchFamily="34" charset="0"/>
                      </a:endParaRPr>
                    </a:p>
                  </a:txBody>
                  <a:tcPr/>
                </a:tc>
                <a:tc>
                  <a:txBody>
                    <a:bodyPr/>
                    <a:lstStyle/>
                    <a:p>
                      <a:pPr algn="ctr"/>
                      <a:r>
                        <a:rPr lang="pt-BR" sz="1600" dirty="0" smtClean="0">
                          <a:latin typeface="Arial Narrow" pitchFamily="34" charset="0"/>
                        </a:rPr>
                        <a:t>9.9</a:t>
                      </a:r>
                      <a:endParaRPr lang="pt-BR" sz="1600" dirty="0">
                        <a:latin typeface="Arial Narrow" pitchFamily="34" charset="0"/>
                      </a:endParaRPr>
                    </a:p>
                  </a:txBody>
                  <a:tcPr/>
                </a:tc>
                <a:tc>
                  <a:txBody>
                    <a:bodyPr/>
                    <a:lstStyle/>
                    <a:p>
                      <a:pPr algn="ctr"/>
                      <a:r>
                        <a:rPr lang="pt-BR" sz="1600" dirty="0" smtClean="0">
                          <a:latin typeface="Arial Narrow" pitchFamily="34" charset="0"/>
                        </a:rPr>
                        <a:t>7.9</a:t>
                      </a:r>
                      <a:endParaRPr lang="pt-BR" sz="1600" dirty="0">
                        <a:latin typeface="Arial Narrow" pitchFamily="34" charset="0"/>
                      </a:endParaRPr>
                    </a:p>
                  </a:txBody>
                  <a:tcPr/>
                </a:tc>
                <a:tc>
                  <a:txBody>
                    <a:bodyPr/>
                    <a:lstStyle/>
                    <a:p>
                      <a:pPr algn="ctr"/>
                      <a:r>
                        <a:rPr lang="pt-BR" sz="1600" dirty="0" smtClean="0">
                          <a:latin typeface="Arial Narrow" pitchFamily="34" charset="0"/>
                        </a:rPr>
                        <a:t>-2.0</a:t>
                      </a:r>
                      <a:endParaRPr lang="pt-BR" sz="1600" dirty="0">
                        <a:latin typeface="Arial Narrow" pitchFamily="34" charset="0"/>
                      </a:endParaRPr>
                    </a:p>
                  </a:txBody>
                  <a:tcPr/>
                </a:tc>
              </a:tr>
              <a:tr h="450050">
                <a:tc>
                  <a:txBody>
                    <a:bodyPr/>
                    <a:lstStyle/>
                    <a:p>
                      <a:r>
                        <a:rPr lang="pt-BR" sz="1600" dirty="0" err="1" smtClean="0">
                          <a:latin typeface="Arial Narrow" pitchFamily="34" charset="0"/>
                        </a:rPr>
                        <a:t>State</a:t>
                      </a:r>
                      <a:r>
                        <a:rPr lang="pt-BR" sz="1600" dirty="0" smtClean="0">
                          <a:latin typeface="Arial Narrow" pitchFamily="34" charset="0"/>
                        </a:rPr>
                        <a:t> (27)</a:t>
                      </a:r>
                      <a:endParaRPr lang="pt-BR" sz="1600" dirty="0">
                        <a:latin typeface="Arial Narrow" pitchFamily="34" charset="0"/>
                      </a:endParaRPr>
                    </a:p>
                  </a:txBody>
                  <a:tcPr/>
                </a:tc>
                <a:tc>
                  <a:txBody>
                    <a:bodyPr/>
                    <a:lstStyle/>
                    <a:p>
                      <a:pPr algn="ctr"/>
                      <a:r>
                        <a:rPr lang="pt-BR" sz="1600" dirty="0" smtClean="0">
                          <a:latin typeface="Arial Narrow" pitchFamily="34" charset="0"/>
                        </a:rPr>
                        <a:t>0.050</a:t>
                      </a:r>
                      <a:endParaRPr lang="pt-BR" sz="1600" dirty="0">
                        <a:latin typeface="Arial Narrow" pitchFamily="34" charset="0"/>
                      </a:endParaRPr>
                    </a:p>
                  </a:txBody>
                  <a:tcPr/>
                </a:tc>
                <a:tc>
                  <a:txBody>
                    <a:bodyPr/>
                    <a:lstStyle/>
                    <a:p>
                      <a:pPr algn="ctr"/>
                      <a:r>
                        <a:rPr lang="pt-BR" sz="1600" dirty="0" smtClean="0">
                          <a:latin typeface="Arial Narrow" pitchFamily="34" charset="0"/>
                        </a:rPr>
                        <a:t>0.032</a:t>
                      </a:r>
                      <a:endParaRPr lang="pt-BR" sz="1600" dirty="0">
                        <a:latin typeface="Arial Narrow" pitchFamily="34" charset="0"/>
                      </a:endParaRPr>
                    </a:p>
                  </a:txBody>
                  <a:tcPr/>
                </a:tc>
                <a:tc>
                  <a:txBody>
                    <a:bodyPr/>
                    <a:lstStyle/>
                    <a:p>
                      <a:pPr algn="ctr"/>
                      <a:r>
                        <a:rPr lang="pt-BR" sz="1600" dirty="0" smtClean="0">
                          <a:latin typeface="Arial Narrow" pitchFamily="34" charset="0"/>
                        </a:rPr>
                        <a:t>-36</a:t>
                      </a:r>
                      <a:endParaRPr lang="pt-BR" sz="1600" dirty="0">
                        <a:latin typeface="Arial Narrow" pitchFamily="34" charset="0"/>
                      </a:endParaRPr>
                    </a:p>
                  </a:txBody>
                  <a:tcPr/>
                </a:tc>
                <a:tc>
                  <a:txBody>
                    <a:bodyPr/>
                    <a:lstStyle/>
                    <a:p>
                      <a:pPr algn="ctr"/>
                      <a:r>
                        <a:rPr lang="pt-BR" sz="1600" dirty="0" smtClean="0">
                          <a:latin typeface="Arial Narrow" pitchFamily="34" charset="0"/>
                        </a:rPr>
                        <a:t>8.6</a:t>
                      </a:r>
                      <a:endParaRPr lang="pt-BR" sz="1600" dirty="0">
                        <a:latin typeface="Arial Narrow" pitchFamily="34" charset="0"/>
                      </a:endParaRPr>
                    </a:p>
                  </a:txBody>
                  <a:tcPr/>
                </a:tc>
                <a:tc>
                  <a:txBody>
                    <a:bodyPr/>
                    <a:lstStyle/>
                    <a:p>
                      <a:pPr algn="ctr"/>
                      <a:r>
                        <a:rPr lang="pt-BR" sz="1600" dirty="0" smtClean="0">
                          <a:latin typeface="Arial Narrow" pitchFamily="34" charset="0"/>
                        </a:rPr>
                        <a:t>6.6</a:t>
                      </a:r>
                      <a:endParaRPr lang="pt-BR" sz="1600" dirty="0">
                        <a:latin typeface="Arial Narrow" pitchFamily="34" charset="0"/>
                      </a:endParaRPr>
                    </a:p>
                  </a:txBody>
                  <a:tcPr/>
                </a:tc>
                <a:tc>
                  <a:txBody>
                    <a:bodyPr/>
                    <a:lstStyle/>
                    <a:p>
                      <a:pPr algn="ctr"/>
                      <a:r>
                        <a:rPr lang="pt-BR" sz="1600" dirty="0" smtClean="0">
                          <a:latin typeface="Arial Narrow" pitchFamily="34" charset="0"/>
                        </a:rPr>
                        <a:t>-2.0</a:t>
                      </a:r>
                      <a:endParaRPr lang="pt-BR" sz="1600" dirty="0">
                        <a:latin typeface="Arial Narrow" pitchFamily="34" charset="0"/>
                      </a:endParaRPr>
                    </a:p>
                  </a:txBody>
                  <a:tcPr/>
                </a:tc>
              </a:tr>
              <a:tr h="450050">
                <a:tc>
                  <a:txBody>
                    <a:bodyPr/>
                    <a:lstStyle/>
                    <a:p>
                      <a:r>
                        <a:rPr lang="pt-BR" sz="1600" dirty="0" err="1" smtClean="0">
                          <a:latin typeface="Arial Narrow" pitchFamily="34" charset="0"/>
                        </a:rPr>
                        <a:t>Urban</a:t>
                      </a:r>
                      <a:r>
                        <a:rPr lang="pt-BR" sz="1600" dirty="0" smtClean="0">
                          <a:latin typeface="Arial Narrow" pitchFamily="34" charset="0"/>
                        </a:rPr>
                        <a:t>/rural </a:t>
                      </a:r>
                      <a:r>
                        <a:rPr lang="pt-BR" sz="1600" dirty="0" err="1" smtClean="0">
                          <a:latin typeface="Arial Narrow" pitchFamily="34" charset="0"/>
                        </a:rPr>
                        <a:t>areas</a:t>
                      </a:r>
                      <a:endParaRPr lang="pt-BR" sz="1600" dirty="0">
                        <a:latin typeface="Arial Narrow" pitchFamily="34" charset="0"/>
                      </a:endParaRPr>
                    </a:p>
                  </a:txBody>
                  <a:tcPr/>
                </a:tc>
                <a:tc>
                  <a:txBody>
                    <a:bodyPr/>
                    <a:lstStyle/>
                    <a:p>
                      <a:pPr algn="ctr"/>
                      <a:r>
                        <a:rPr lang="pt-BR" sz="1600" dirty="0" smtClean="0">
                          <a:latin typeface="Arial Narrow" pitchFamily="34" charset="0"/>
                        </a:rPr>
                        <a:t>0.033</a:t>
                      </a:r>
                      <a:endParaRPr lang="pt-BR" sz="1600" dirty="0">
                        <a:latin typeface="Arial Narrow" pitchFamily="34" charset="0"/>
                      </a:endParaRPr>
                    </a:p>
                  </a:txBody>
                  <a:tcPr/>
                </a:tc>
                <a:tc>
                  <a:txBody>
                    <a:bodyPr/>
                    <a:lstStyle/>
                    <a:p>
                      <a:pPr algn="ctr"/>
                      <a:r>
                        <a:rPr lang="pt-BR" sz="1600" dirty="0" smtClean="0">
                          <a:latin typeface="Arial Narrow" pitchFamily="34" charset="0"/>
                        </a:rPr>
                        <a:t>0.019</a:t>
                      </a:r>
                      <a:endParaRPr lang="pt-BR" sz="1600" dirty="0">
                        <a:latin typeface="Arial Narrow" pitchFamily="34" charset="0"/>
                      </a:endParaRPr>
                    </a:p>
                  </a:txBody>
                  <a:tcPr/>
                </a:tc>
                <a:tc>
                  <a:txBody>
                    <a:bodyPr/>
                    <a:lstStyle/>
                    <a:p>
                      <a:pPr algn="ctr"/>
                      <a:r>
                        <a:rPr lang="pt-BR" sz="1600" dirty="0" smtClean="0">
                          <a:latin typeface="Arial Narrow" pitchFamily="34" charset="0"/>
                        </a:rPr>
                        <a:t>-43</a:t>
                      </a:r>
                      <a:endParaRPr lang="pt-BR" sz="1600" dirty="0">
                        <a:latin typeface="Arial Narrow" pitchFamily="34" charset="0"/>
                      </a:endParaRPr>
                    </a:p>
                  </a:txBody>
                  <a:tcPr/>
                </a:tc>
                <a:tc>
                  <a:txBody>
                    <a:bodyPr/>
                    <a:lstStyle/>
                    <a:p>
                      <a:pPr algn="ctr"/>
                      <a:r>
                        <a:rPr lang="pt-BR" sz="1600" dirty="0" smtClean="0">
                          <a:latin typeface="Arial Narrow" pitchFamily="34" charset="0"/>
                        </a:rPr>
                        <a:t>5.6</a:t>
                      </a:r>
                      <a:endParaRPr lang="pt-BR" sz="1600" dirty="0">
                        <a:latin typeface="Arial Narrow" pitchFamily="34" charset="0"/>
                      </a:endParaRPr>
                    </a:p>
                  </a:txBody>
                  <a:tcPr/>
                </a:tc>
                <a:tc>
                  <a:txBody>
                    <a:bodyPr/>
                    <a:lstStyle/>
                    <a:p>
                      <a:pPr algn="ctr"/>
                      <a:r>
                        <a:rPr lang="pt-BR" sz="1600" dirty="0" smtClean="0">
                          <a:latin typeface="Arial Narrow" pitchFamily="34" charset="0"/>
                        </a:rPr>
                        <a:t>3.8</a:t>
                      </a:r>
                      <a:endParaRPr lang="pt-BR" sz="1600" dirty="0">
                        <a:latin typeface="Arial Narrow" pitchFamily="34" charset="0"/>
                      </a:endParaRPr>
                    </a:p>
                  </a:txBody>
                  <a:tcPr/>
                </a:tc>
                <a:tc>
                  <a:txBody>
                    <a:bodyPr/>
                    <a:lstStyle/>
                    <a:p>
                      <a:pPr algn="ctr"/>
                      <a:r>
                        <a:rPr lang="pt-BR" sz="1600" dirty="0" smtClean="0">
                          <a:latin typeface="Arial Narrow" pitchFamily="34" charset="0"/>
                        </a:rPr>
                        <a:t>-1.8</a:t>
                      </a:r>
                      <a:endParaRPr lang="pt-BR" sz="1600" dirty="0">
                        <a:latin typeface="Arial Narrow" pitchFamily="34" charset="0"/>
                      </a:endParaRPr>
                    </a:p>
                  </a:txBody>
                  <a:tcPr/>
                </a:tc>
              </a:tr>
              <a:tr h="450050">
                <a:tc>
                  <a:txBody>
                    <a:bodyPr/>
                    <a:lstStyle/>
                    <a:p>
                      <a:r>
                        <a:rPr lang="pt-BR" sz="1600" dirty="0" smtClean="0">
                          <a:latin typeface="Arial Narrow" pitchFamily="34" charset="0"/>
                        </a:rPr>
                        <a:t>Male/</a:t>
                      </a:r>
                      <a:r>
                        <a:rPr lang="pt-BR" sz="1600" dirty="0" err="1" smtClean="0">
                          <a:latin typeface="Arial Narrow" pitchFamily="34" charset="0"/>
                        </a:rPr>
                        <a:t>female</a:t>
                      </a:r>
                      <a:endParaRPr lang="pt-BR" sz="1600" dirty="0">
                        <a:latin typeface="Arial Narrow" pitchFamily="34" charset="0"/>
                      </a:endParaRPr>
                    </a:p>
                  </a:txBody>
                  <a:tcPr/>
                </a:tc>
                <a:tc>
                  <a:txBody>
                    <a:bodyPr/>
                    <a:lstStyle/>
                    <a:p>
                      <a:pPr algn="ctr"/>
                      <a:r>
                        <a:rPr lang="pt-BR" sz="1600" dirty="0" smtClean="0">
                          <a:latin typeface="Arial Narrow" pitchFamily="34" charset="0"/>
                        </a:rPr>
                        <a:t>0.014</a:t>
                      </a:r>
                      <a:endParaRPr lang="pt-BR" sz="1600" dirty="0">
                        <a:latin typeface="Arial Narrow" pitchFamily="34" charset="0"/>
                      </a:endParaRPr>
                    </a:p>
                  </a:txBody>
                  <a:tcPr/>
                </a:tc>
                <a:tc>
                  <a:txBody>
                    <a:bodyPr/>
                    <a:lstStyle/>
                    <a:p>
                      <a:pPr algn="ctr"/>
                      <a:r>
                        <a:rPr lang="pt-BR" sz="1600" dirty="0" smtClean="0">
                          <a:latin typeface="Arial Narrow" pitchFamily="34" charset="0"/>
                        </a:rPr>
                        <a:t>0.013</a:t>
                      </a:r>
                      <a:endParaRPr lang="pt-BR" sz="1600" dirty="0">
                        <a:latin typeface="Arial Narrow" pitchFamily="34" charset="0"/>
                      </a:endParaRPr>
                    </a:p>
                  </a:txBody>
                  <a:tcPr/>
                </a:tc>
                <a:tc>
                  <a:txBody>
                    <a:bodyPr/>
                    <a:lstStyle/>
                    <a:p>
                      <a:pPr algn="ctr"/>
                      <a:r>
                        <a:rPr lang="pt-BR" sz="1600" dirty="0" smtClean="0">
                          <a:latin typeface="Arial Narrow" pitchFamily="34" charset="0"/>
                        </a:rPr>
                        <a:t>-5</a:t>
                      </a:r>
                      <a:endParaRPr lang="pt-BR" sz="1600" dirty="0">
                        <a:latin typeface="Arial Narrow" pitchFamily="34" charset="0"/>
                      </a:endParaRPr>
                    </a:p>
                  </a:txBody>
                  <a:tcPr/>
                </a:tc>
                <a:tc>
                  <a:txBody>
                    <a:bodyPr/>
                    <a:lstStyle/>
                    <a:p>
                      <a:pPr algn="ctr"/>
                      <a:r>
                        <a:rPr lang="pt-BR" sz="1600" dirty="0" smtClean="0">
                          <a:latin typeface="Arial Narrow" pitchFamily="34" charset="0"/>
                        </a:rPr>
                        <a:t>2.4</a:t>
                      </a:r>
                      <a:endParaRPr lang="pt-BR" sz="1600" dirty="0">
                        <a:latin typeface="Arial Narrow" pitchFamily="34" charset="0"/>
                      </a:endParaRPr>
                    </a:p>
                  </a:txBody>
                  <a:tcPr/>
                </a:tc>
                <a:tc>
                  <a:txBody>
                    <a:bodyPr/>
                    <a:lstStyle/>
                    <a:p>
                      <a:pPr algn="ctr"/>
                      <a:r>
                        <a:rPr lang="pt-BR" sz="1600" dirty="0" smtClean="0">
                          <a:latin typeface="Arial Narrow" pitchFamily="34" charset="0"/>
                        </a:rPr>
                        <a:t>2.7</a:t>
                      </a:r>
                      <a:endParaRPr lang="pt-BR" sz="1600" dirty="0">
                        <a:latin typeface="Arial Narrow" pitchFamily="34" charset="0"/>
                      </a:endParaRPr>
                    </a:p>
                  </a:txBody>
                  <a:tcPr/>
                </a:tc>
                <a:tc>
                  <a:txBody>
                    <a:bodyPr/>
                    <a:lstStyle/>
                    <a:p>
                      <a:pPr algn="ctr"/>
                      <a:r>
                        <a:rPr lang="pt-BR" sz="1600" dirty="0" smtClean="0">
                          <a:latin typeface="Arial Narrow" pitchFamily="34" charset="0"/>
                        </a:rPr>
                        <a:t>+0.3</a:t>
                      </a:r>
                      <a:endParaRPr lang="pt-BR" sz="1600" dirty="0">
                        <a:latin typeface="Arial Narrow" pitchFamily="34" charset="0"/>
                      </a:endParaRPr>
                    </a:p>
                  </a:txBody>
                  <a:tcPr/>
                </a:tc>
              </a:tr>
            </a:tbl>
          </a:graphicData>
        </a:graphic>
      </p:graphicFrame>
      <p:graphicFrame>
        <p:nvGraphicFramePr>
          <p:cNvPr id="8" name="Tabela 7"/>
          <p:cNvGraphicFramePr>
            <a:graphicFrameLocks noGrp="1"/>
          </p:cNvGraphicFramePr>
          <p:nvPr/>
        </p:nvGraphicFramePr>
        <p:xfrm>
          <a:off x="611560" y="1538790"/>
          <a:ext cx="7971639" cy="450050"/>
        </p:xfrm>
        <a:graphic>
          <a:graphicData uri="http://schemas.openxmlformats.org/drawingml/2006/table">
            <a:tbl>
              <a:tblPr firstRow="1" bandRow="1">
                <a:tableStyleId>{5C22544A-7EE6-4342-B048-85BDC9FD1C3A}</a:tableStyleId>
              </a:tblPr>
              <a:tblGrid>
                <a:gridCol w="2314893"/>
                <a:gridCol w="2828373"/>
                <a:gridCol w="2828373"/>
              </a:tblGrid>
              <a:tr h="450050">
                <a:tc>
                  <a:txBody>
                    <a:bodyPr/>
                    <a:lstStyle/>
                    <a:p>
                      <a:pPr algn="ctr"/>
                      <a:r>
                        <a:rPr lang="pt-BR" dirty="0" smtClean="0">
                          <a:latin typeface="Arial Narrow" pitchFamily="34" charset="0"/>
                        </a:rPr>
                        <a:t>LABOR</a:t>
                      </a:r>
                      <a:r>
                        <a:rPr lang="pt-BR" baseline="0" dirty="0" smtClean="0">
                          <a:latin typeface="Arial Narrow" pitchFamily="34" charset="0"/>
                        </a:rPr>
                        <a:t> INCOME</a:t>
                      </a:r>
                      <a:endParaRPr lang="pt-BR" dirty="0">
                        <a:latin typeface="Arial Narrow" pitchFamily="34" charset="0"/>
                      </a:endParaRPr>
                    </a:p>
                  </a:txBody>
                  <a:tcPr/>
                </a:tc>
                <a:tc>
                  <a:txBody>
                    <a:bodyPr/>
                    <a:lstStyle/>
                    <a:p>
                      <a:pPr algn="ctr"/>
                      <a:r>
                        <a:rPr lang="pt-BR" dirty="0" err="1" smtClean="0">
                          <a:latin typeface="Arial Narrow" pitchFamily="34" charset="0"/>
                        </a:rPr>
                        <a:t>Absolute</a:t>
                      </a:r>
                      <a:endParaRPr lang="pt-BR" dirty="0">
                        <a:latin typeface="Arial Narrow" pitchFamily="34" charset="0"/>
                      </a:endParaRPr>
                    </a:p>
                  </a:txBody>
                  <a:tcPr/>
                </a:tc>
                <a:tc>
                  <a:txBody>
                    <a:bodyPr/>
                    <a:lstStyle/>
                    <a:p>
                      <a:pPr algn="ctr"/>
                      <a:r>
                        <a:rPr lang="pt-BR" dirty="0" err="1" smtClean="0">
                          <a:latin typeface="Arial Narrow" pitchFamily="34" charset="0"/>
                        </a:rPr>
                        <a:t>Relative</a:t>
                      </a:r>
                      <a:endParaRPr lang="pt-BR" dirty="0">
                        <a:latin typeface="Arial Narrow" pitchFamily="34" charset="0"/>
                      </a:endParaRPr>
                    </a:p>
                  </a:txBody>
                  <a:tcPr/>
                </a:tc>
              </a:tr>
            </a:tbl>
          </a:graphicData>
        </a:graphic>
      </p:graphicFrame>
      <p:sp>
        <p:nvSpPr>
          <p:cNvPr id="10" name="CaixaDeTexto 9"/>
          <p:cNvSpPr txBox="1"/>
          <p:nvPr/>
        </p:nvSpPr>
        <p:spPr>
          <a:xfrm>
            <a:off x="4788024" y="6536377"/>
            <a:ext cx="406220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2002 &amp; 2009</a:t>
            </a:r>
            <a:endParaRPr lang="pt-BR" sz="1200" dirty="0">
              <a:latin typeface="Arial Narrow" pitchFamily="34" charset="0"/>
            </a:endParaRPr>
          </a:p>
        </p:txBody>
      </p:sp>
      <p:sp>
        <p:nvSpPr>
          <p:cNvPr id="11" name="Elipse 10"/>
          <p:cNvSpPr/>
          <p:nvPr/>
        </p:nvSpPr>
        <p:spPr>
          <a:xfrm>
            <a:off x="5004048" y="3212976"/>
            <a:ext cx="576064" cy="324036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Elipse 11"/>
          <p:cNvSpPr/>
          <p:nvPr/>
        </p:nvSpPr>
        <p:spPr>
          <a:xfrm>
            <a:off x="7812360" y="3284984"/>
            <a:ext cx="576064" cy="93610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smtClean="0">
                <a:latin typeface="Arial Narrow" pitchFamily="34" charset="0"/>
                <a:ea typeface="+mj-ea"/>
                <a:cs typeface="+mj-cs"/>
              </a:rPr>
              <a:t>GE(0) </a:t>
            </a:r>
            <a:r>
              <a:rPr lang="pt-BR" sz="4900" dirty="0" err="1" smtClean="0">
                <a:latin typeface="Arial Narrow" pitchFamily="34" charset="0"/>
                <a:ea typeface="+mj-ea"/>
                <a:cs typeface="+mj-cs"/>
              </a:rPr>
              <a:t>Decomposition</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(iii)</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5" name="Tabela 4"/>
          <p:cNvGraphicFramePr>
            <a:graphicFrameLocks noGrp="1"/>
          </p:cNvGraphicFramePr>
          <p:nvPr/>
        </p:nvGraphicFramePr>
        <p:xfrm>
          <a:off x="1212304" y="1790824"/>
          <a:ext cx="6744072" cy="1854200"/>
        </p:xfrm>
        <a:graphic>
          <a:graphicData uri="http://schemas.openxmlformats.org/drawingml/2006/table">
            <a:tbl>
              <a:tblPr firstRow="1" bandRow="1">
                <a:tableStyleId>{5C22544A-7EE6-4342-B048-85BDC9FD1C3A}</a:tableStyleId>
              </a:tblPr>
              <a:tblGrid>
                <a:gridCol w="2952328"/>
                <a:gridCol w="1895872"/>
                <a:gridCol w="1895872"/>
              </a:tblGrid>
              <a:tr h="370840">
                <a:tc>
                  <a:txBody>
                    <a:bodyPr/>
                    <a:lstStyle/>
                    <a:p>
                      <a:pPr algn="ctr"/>
                      <a:r>
                        <a:rPr lang="pt-BR" dirty="0" smtClean="0">
                          <a:latin typeface="Arial Narrow" pitchFamily="34" charset="0"/>
                        </a:rPr>
                        <a:t>LABOR</a:t>
                      </a:r>
                      <a:r>
                        <a:rPr lang="pt-BR" baseline="0" dirty="0" smtClean="0">
                          <a:latin typeface="Arial Narrow" pitchFamily="34" charset="0"/>
                        </a:rPr>
                        <a:t> INCOME</a:t>
                      </a:r>
                      <a:endParaRPr lang="pt-BR" dirty="0">
                        <a:latin typeface="Arial Narrow" pitchFamily="34" charset="0"/>
                      </a:endParaRPr>
                    </a:p>
                  </a:txBody>
                  <a:tcPr/>
                </a:tc>
                <a:tc>
                  <a:txBody>
                    <a:bodyPr/>
                    <a:lstStyle/>
                    <a:p>
                      <a:pPr algn="ctr"/>
                      <a:r>
                        <a:rPr lang="el-GR" dirty="0" smtClean="0">
                          <a:latin typeface="Arial Narrow" pitchFamily="34" charset="0"/>
                        </a:rPr>
                        <a:t>Δ</a:t>
                      </a:r>
                      <a:r>
                        <a:rPr lang="pt-BR" dirty="0" smtClean="0">
                          <a:latin typeface="Arial Narrow" pitchFamily="34" charset="0"/>
                        </a:rPr>
                        <a:t>2002-2009</a:t>
                      </a:r>
                      <a:endParaRPr lang="pt-BR" dirty="0">
                        <a:latin typeface="Arial Narrow" pitchFamily="34" charset="0"/>
                      </a:endParaRPr>
                    </a:p>
                  </a:txBody>
                  <a:tcPr/>
                </a:tc>
                <a:tc>
                  <a:txBody>
                    <a:bodyPr/>
                    <a:lstStyle/>
                    <a:p>
                      <a:pPr algn="ctr"/>
                      <a:r>
                        <a:rPr lang="pt-BR" dirty="0" smtClean="0">
                          <a:latin typeface="Arial Narrow" pitchFamily="34" charset="0"/>
                        </a:rPr>
                        <a:t>%</a:t>
                      </a:r>
                      <a:endParaRPr lang="pt-BR" dirty="0">
                        <a:latin typeface="Arial Narrow" pitchFamily="34" charset="0"/>
                      </a:endParaRPr>
                    </a:p>
                  </a:txBody>
                  <a:tcPr/>
                </a:tc>
              </a:tr>
              <a:tr h="370840">
                <a:tc>
                  <a:txBody>
                    <a:bodyPr/>
                    <a:lstStyle/>
                    <a:p>
                      <a:r>
                        <a:rPr lang="pt-BR" dirty="0" err="1" smtClean="0">
                          <a:latin typeface="Arial Narrow" pitchFamily="34" charset="0"/>
                        </a:rPr>
                        <a:t>Pure</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a:t>
                      </a:r>
                      <a:r>
                        <a:rPr lang="pt-BR" dirty="0" err="1" smtClean="0">
                          <a:latin typeface="Arial Narrow" pitchFamily="34" charset="0"/>
                        </a:rPr>
                        <a:t>effect</a:t>
                      </a:r>
                      <a:endParaRPr lang="pt-BR" dirty="0">
                        <a:latin typeface="Arial Narrow" pitchFamily="34" charset="0"/>
                      </a:endParaRPr>
                    </a:p>
                  </a:txBody>
                  <a:tcPr/>
                </a:tc>
                <a:tc>
                  <a:txBody>
                    <a:bodyPr/>
                    <a:lstStyle/>
                    <a:p>
                      <a:pPr algn="ctr"/>
                      <a:r>
                        <a:rPr lang="pt-BR" dirty="0" smtClean="0">
                          <a:latin typeface="Arial Narrow" pitchFamily="34" charset="0"/>
                        </a:rPr>
                        <a:t>-0.041</a:t>
                      </a:r>
                      <a:endParaRPr lang="pt-BR" dirty="0">
                        <a:latin typeface="Arial Narrow" pitchFamily="34" charset="0"/>
                      </a:endParaRPr>
                    </a:p>
                  </a:txBody>
                  <a:tcPr/>
                </a:tc>
                <a:tc>
                  <a:txBody>
                    <a:bodyPr/>
                    <a:lstStyle/>
                    <a:p>
                      <a:pPr algn="ctr"/>
                      <a:r>
                        <a:rPr lang="pt-BR" dirty="0" smtClean="0">
                          <a:latin typeface="Arial Narrow" pitchFamily="34" charset="0"/>
                        </a:rPr>
                        <a:t>45.3</a:t>
                      </a:r>
                      <a:endParaRPr lang="pt-BR" dirty="0">
                        <a:latin typeface="Arial Narrow" pitchFamily="34" charset="0"/>
                      </a:endParaRPr>
                    </a:p>
                  </a:txBody>
                  <a:tcPr/>
                </a:tc>
              </a:tr>
              <a:tr h="370840">
                <a:tc>
                  <a:txBody>
                    <a:bodyPr/>
                    <a:lstStyle/>
                    <a:p>
                      <a:r>
                        <a:rPr lang="pt-BR" dirty="0" err="1" smtClean="0">
                          <a:latin typeface="Arial Narrow" pitchFamily="34" charset="0"/>
                        </a:rPr>
                        <a:t>Allocation</a:t>
                      </a:r>
                      <a:r>
                        <a:rPr lang="pt-BR" dirty="0" smtClean="0">
                          <a:latin typeface="Arial Narrow" pitchFamily="34" charset="0"/>
                        </a:rPr>
                        <a:t> </a:t>
                      </a:r>
                      <a:r>
                        <a:rPr lang="pt-BR" dirty="0" err="1" smtClean="0">
                          <a:latin typeface="Arial Narrow" pitchFamily="34" charset="0"/>
                        </a:rPr>
                        <a:t>effect</a:t>
                      </a:r>
                      <a:endParaRPr lang="pt-BR" dirty="0">
                        <a:latin typeface="Arial Narrow" pitchFamily="34" charset="0"/>
                      </a:endParaRPr>
                    </a:p>
                  </a:txBody>
                  <a:tcPr/>
                </a:tc>
                <a:tc>
                  <a:txBody>
                    <a:bodyPr/>
                    <a:lstStyle/>
                    <a:p>
                      <a:pPr algn="ctr"/>
                      <a:r>
                        <a:rPr lang="pt-BR" dirty="0" smtClean="0">
                          <a:latin typeface="Arial Narrow" pitchFamily="34" charset="0"/>
                        </a:rPr>
                        <a:t>0.013</a:t>
                      </a:r>
                      <a:endParaRPr lang="pt-BR" dirty="0">
                        <a:latin typeface="Arial Narrow" pitchFamily="34" charset="0"/>
                      </a:endParaRPr>
                    </a:p>
                  </a:txBody>
                  <a:tcPr/>
                </a:tc>
                <a:tc>
                  <a:txBody>
                    <a:bodyPr/>
                    <a:lstStyle/>
                    <a:p>
                      <a:pPr algn="ctr"/>
                      <a:r>
                        <a:rPr lang="pt-BR" dirty="0" smtClean="0">
                          <a:latin typeface="Arial Narrow" pitchFamily="34" charset="0"/>
                        </a:rPr>
                        <a:t>-14.9</a:t>
                      </a:r>
                      <a:endParaRPr lang="pt-BR" dirty="0">
                        <a:latin typeface="Arial Narrow" pitchFamily="34" charset="0"/>
                      </a:endParaRPr>
                    </a:p>
                  </a:txBody>
                  <a:tcPr/>
                </a:tc>
              </a:tr>
              <a:tr h="370840">
                <a:tc>
                  <a:txBody>
                    <a:bodyPr/>
                    <a:lstStyle/>
                    <a:p>
                      <a:r>
                        <a:rPr lang="pt-BR" dirty="0" err="1" smtClean="0">
                          <a:latin typeface="Arial Narrow" pitchFamily="34" charset="0"/>
                        </a:rPr>
                        <a:t>Income</a:t>
                      </a:r>
                      <a:r>
                        <a:rPr lang="pt-BR" dirty="0" smtClean="0">
                          <a:latin typeface="Arial Narrow" pitchFamily="34" charset="0"/>
                        </a:rPr>
                        <a:t> </a:t>
                      </a:r>
                      <a:r>
                        <a:rPr lang="pt-BR" dirty="0" err="1" smtClean="0">
                          <a:latin typeface="Arial Narrow" pitchFamily="34" charset="0"/>
                        </a:rPr>
                        <a:t>effect</a:t>
                      </a:r>
                      <a:endParaRPr lang="pt-BR" dirty="0">
                        <a:latin typeface="Arial Narrow" pitchFamily="34" charset="0"/>
                      </a:endParaRPr>
                    </a:p>
                  </a:txBody>
                  <a:tcPr/>
                </a:tc>
                <a:tc>
                  <a:txBody>
                    <a:bodyPr/>
                    <a:lstStyle/>
                    <a:p>
                      <a:pPr algn="ctr"/>
                      <a:r>
                        <a:rPr lang="pt-BR" dirty="0" smtClean="0">
                          <a:latin typeface="Arial Narrow" pitchFamily="34" charset="0"/>
                        </a:rPr>
                        <a:t>-0.062</a:t>
                      </a:r>
                      <a:endParaRPr lang="pt-BR" dirty="0">
                        <a:latin typeface="Arial Narrow" pitchFamily="34" charset="0"/>
                      </a:endParaRPr>
                    </a:p>
                  </a:txBody>
                  <a:tcPr/>
                </a:tc>
                <a:tc>
                  <a:txBody>
                    <a:bodyPr/>
                    <a:lstStyle/>
                    <a:p>
                      <a:pPr algn="ctr"/>
                      <a:r>
                        <a:rPr lang="pt-BR" dirty="0" smtClean="0">
                          <a:latin typeface="Arial Narrow" pitchFamily="34" charset="0"/>
                        </a:rPr>
                        <a:t>69.2</a:t>
                      </a:r>
                      <a:endParaRPr lang="pt-BR" dirty="0">
                        <a:latin typeface="Arial Narrow" pitchFamily="34" charset="0"/>
                      </a:endParaRPr>
                    </a:p>
                  </a:txBody>
                  <a:tcPr/>
                </a:tc>
              </a:tr>
              <a:tr h="370840">
                <a:tc>
                  <a:txBody>
                    <a:bodyPr/>
                    <a:lstStyle/>
                    <a:p>
                      <a:pPr algn="ctr"/>
                      <a:r>
                        <a:rPr lang="pt-BR" b="1" dirty="0" smtClean="0">
                          <a:latin typeface="Arial Narrow" pitchFamily="34" charset="0"/>
                        </a:rPr>
                        <a:t>Total</a:t>
                      </a:r>
                      <a:endParaRPr lang="pt-BR" b="1" dirty="0">
                        <a:latin typeface="Arial Narrow" pitchFamily="34" charset="0"/>
                      </a:endParaRPr>
                    </a:p>
                  </a:txBody>
                  <a:tcPr/>
                </a:tc>
                <a:tc>
                  <a:txBody>
                    <a:bodyPr/>
                    <a:lstStyle/>
                    <a:p>
                      <a:pPr algn="ctr"/>
                      <a:r>
                        <a:rPr lang="pt-BR" b="1" dirty="0" smtClean="0">
                          <a:latin typeface="Arial Narrow" pitchFamily="34" charset="0"/>
                        </a:rPr>
                        <a:t>-0.091</a:t>
                      </a:r>
                      <a:endParaRPr lang="pt-BR" b="1" dirty="0">
                        <a:latin typeface="Arial Narrow" pitchFamily="34" charset="0"/>
                      </a:endParaRPr>
                    </a:p>
                  </a:txBody>
                  <a:tcPr/>
                </a:tc>
                <a:tc>
                  <a:txBody>
                    <a:bodyPr/>
                    <a:lstStyle/>
                    <a:p>
                      <a:pPr algn="ctr"/>
                      <a:r>
                        <a:rPr lang="pt-BR" b="1" dirty="0" smtClean="0">
                          <a:latin typeface="Arial Narrow" pitchFamily="34" charset="0"/>
                        </a:rPr>
                        <a:t>100</a:t>
                      </a:r>
                      <a:endParaRPr lang="pt-BR" b="1" dirty="0">
                        <a:latin typeface="Arial Narrow" pitchFamily="34" charset="0"/>
                      </a:endParaRPr>
                    </a:p>
                  </a:txBody>
                  <a:tcPr/>
                </a:tc>
              </a:tr>
            </a:tbl>
          </a:graphicData>
        </a:graphic>
      </p:graphicFrame>
      <p:sp>
        <p:nvSpPr>
          <p:cNvPr id="6" name="CaixaDeTexto 5"/>
          <p:cNvSpPr txBox="1"/>
          <p:nvPr/>
        </p:nvSpPr>
        <p:spPr>
          <a:xfrm>
            <a:off x="3995936" y="3645024"/>
            <a:ext cx="4062202" cy="276999"/>
          </a:xfrm>
          <a:prstGeom prst="rect">
            <a:avLst/>
          </a:prstGeom>
          <a:noFill/>
        </p:spPr>
        <p:txBody>
          <a:bodyPr wrap="none" rtlCol="0">
            <a:spAutoFit/>
          </a:bodyPr>
          <a:lstStyle/>
          <a:p>
            <a:r>
              <a:rPr lang="pt-BR" sz="1200" dirty="0" smtClean="0">
                <a:latin typeface="Arial Narrow" pitchFamily="34" charset="0"/>
              </a:rPr>
              <a:t>Source: Pesquisa Nacional por Amostra de Domicílios, 2002 &amp; 2009</a:t>
            </a:r>
            <a:endParaRPr lang="pt-BR" sz="1200" dirty="0">
              <a:latin typeface="Arial Narrow" pitchFamily="34" charset="0"/>
            </a:endParaRPr>
          </a:p>
        </p:txBody>
      </p:sp>
      <p:sp>
        <p:nvSpPr>
          <p:cNvPr id="7" name="CaixaDeTexto 6"/>
          <p:cNvSpPr txBox="1"/>
          <p:nvPr/>
        </p:nvSpPr>
        <p:spPr>
          <a:xfrm>
            <a:off x="395536" y="4748951"/>
            <a:ext cx="8424936" cy="1200329"/>
          </a:xfrm>
          <a:prstGeom prst="rect">
            <a:avLst/>
          </a:prstGeom>
          <a:noFill/>
        </p:spPr>
        <p:txBody>
          <a:bodyPr wrap="square" rtlCol="0">
            <a:spAutoFit/>
          </a:bodyPr>
          <a:lstStyle/>
          <a:p>
            <a:r>
              <a:rPr lang="pt-BR" dirty="0" err="1" smtClean="0">
                <a:latin typeface="Arial Narrow" pitchFamily="34" charset="0"/>
              </a:rPr>
              <a:t>Educational</a:t>
            </a:r>
            <a:r>
              <a:rPr lang="pt-BR" dirty="0" smtClean="0">
                <a:latin typeface="Arial Narrow" pitchFamily="34" charset="0"/>
              </a:rPr>
              <a:t> </a:t>
            </a:r>
            <a:r>
              <a:rPr lang="pt-BR" dirty="0" err="1" smtClean="0">
                <a:latin typeface="Arial Narrow" pitchFamily="34" charset="0"/>
              </a:rPr>
              <a:t>improvement</a:t>
            </a:r>
            <a:r>
              <a:rPr lang="pt-BR" dirty="0" smtClean="0">
                <a:latin typeface="Arial Narrow" pitchFamily="34" charset="0"/>
              </a:rPr>
              <a:t> </a:t>
            </a:r>
            <a:r>
              <a:rPr lang="pt-BR" dirty="0" err="1" smtClean="0">
                <a:latin typeface="Arial Narrow" pitchFamily="34" charset="0"/>
              </a:rPr>
              <a:t>entailed</a:t>
            </a:r>
            <a:r>
              <a:rPr lang="pt-BR" dirty="0" smtClean="0">
                <a:latin typeface="Arial Narrow" pitchFamily="34" charset="0"/>
              </a:rPr>
              <a:t> a </a:t>
            </a:r>
            <a:r>
              <a:rPr lang="pt-BR" dirty="0" err="1" smtClean="0">
                <a:latin typeface="Arial Narrow" pitchFamily="34" charset="0"/>
              </a:rPr>
              <a:t>negative</a:t>
            </a:r>
            <a:r>
              <a:rPr lang="pt-BR" dirty="0" smtClean="0">
                <a:latin typeface="Arial Narrow" pitchFamily="34" charset="0"/>
              </a:rPr>
              <a:t> </a:t>
            </a:r>
            <a:r>
              <a:rPr lang="pt-BR" dirty="0" err="1" smtClean="0">
                <a:latin typeface="Arial Narrow" pitchFamily="34" charset="0"/>
              </a:rPr>
              <a:t>allocation</a:t>
            </a:r>
            <a:r>
              <a:rPr lang="pt-BR" dirty="0" smtClean="0">
                <a:latin typeface="Arial Narrow" pitchFamily="34" charset="0"/>
              </a:rPr>
              <a:t> </a:t>
            </a:r>
            <a:r>
              <a:rPr lang="pt-BR" dirty="0" err="1" smtClean="0">
                <a:latin typeface="Arial Narrow" pitchFamily="34" charset="0"/>
              </a:rPr>
              <a:t>effect</a:t>
            </a:r>
            <a:r>
              <a:rPr lang="pt-BR" dirty="0" smtClean="0">
                <a:latin typeface="Arial Narrow" pitchFamily="34" charset="0"/>
              </a:rPr>
              <a:t>,  </a:t>
            </a:r>
            <a:r>
              <a:rPr lang="pt-BR" dirty="0" err="1" smtClean="0">
                <a:latin typeface="Arial Narrow" pitchFamily="34" charset="0"/>
              </a:rPr>
              <a:t>but</a:t>
            </a:r>
            <a:r>
              <a:rPr lang="pt-BR" dirty="0" smtClean="0">
                <a:latin typeface="Arial Narrow" pitchFamily="34" charset="0"/>
              </a:rPr>
              <a:t> a more </a:t>
            </a:r>
            <a:r>
              <a:rPr lang="pt-BR" dirty="0" err="1" smtClean="0">
                <a:latin typeface="Arial Narrow" pitchFamily="34" charset="0"/>
              </a:rPr>
              <a:t>homogeneously</a:t>
            </a:r>
            <a:r>
              <a:rPr lang="pt-BR" dirty="0" smtClean="0">
                <a:latin typeface="Arial Narrow" pitchFamily="34" charset="0"/>
              </a:rPr>
              <a:t> </a:t>
            </a:r>
            <a:r>
              <a:rPr lang="pt-BR" dirty="0" err="1" smtClean="0">
                <a:latin typeface="Arial Narrow" pitchFamily="34" charset="0"/>
              </a:rPr>
              <a:t>educated</a:t>
            </a:r>
            <a:r>
              <a:rPr lang="pt-BR" dirty="0" smtClean="0">
                <a:latin typeface="Arial Narrow" pitchFamily="34" charset="0"/>
              </a:rPr>
              <a:t> labor force </a:t>
            </a:r>
            <a:r>
              <a:rPr lang="pt-BR" dirty="0" err="1" smtClean="0">
                <a:latin typeface="Arial Narrow" pitchFamily="34" charset="0"/>
              </a:rPr>
              <a:t>sustained</a:t>
            </a:r>
            <a:r>
              <a:rPr lang="pt-BR" dirty="0" smtClean="0">
                <a:latin typeface="Arial Narrow" pitchFamily="34" charset="0"/>
              </a:rPr>
              <a:t> a </a:t>
            </a:r>
            <a:r>
              <a:rPr lang="pt-BR" dirty="0" err="1" smtClean="0">
                <a:latin typeface="Arial Narrow" pitchFamily="34" charset="0"/>
              </a:rPr>
              <a:t>dominant</a:t>
            </a:r>
            <a:r>
              <a:rPr lang="pt-BR" dirty="0" smtClean="0">
                <a:latin typeface="Arial Narrow" pitchFamily="34" charset="0"/>
              </a:rPr>
              <a:t> </a:t>
            </a:r>
            <a:r>
              <a:rPr lang="pt-BR" dirty="0" err="1" smtClean="0">
                <a:latin typeface="Arial Narrow" pitchFamily="34" charset="0"/>
              </a:rPr>
              <a:t>income</a:t>
            </a:r>
            <a:r>
              <a:rPr lang="pt-BR" dirty="0" smtClean="0">
                <a:latin typeface="Arial Narrow" pitchFamily="34" charset="0"/>
              </a:rPr>
              <a:t> </a:t>
            </a:r>
            <a:r>
              <a:rPr lang="pt-BR" dirty="0" err="1" smtClean="0">
                <a:latin typeface="Arial Narrow" pitchFamily="34" charset="0"/>
              </a:rPr>
              <a:t>effect</a:t>
            </a:r>
            <a:r>
              <a:rPr lang="pt-BR" dirty="0" smtClean="0">
                <a:latin typeface="Arial Narrow" pitchFamily="34" charset="0"/>
              </a:rPr>
              <a:t> as </a:t>
            </a:r>
            <a:r>
              <a:rPr lang="pt-BR" dirty="0" err="1" smtClean="0">
                <a:latin typeface="Arial Narrow" pitchFamily="34" charset="0"/>
              </a:rPr>
              <a:t>declining</a:t>
            </a:r>
            <a:r>
              <a:rPr lang="pt-BR" dirty="0" smtClean="0">
                <a:latin typeface="Arial Narrow" pitchFamily="34" charset="0"/>
              </a:rPr>
              <a:t> </a:t>
            </a:r>
            <a:r>
              <a:rPr lang="pt-BR" dirty="0" err="1" smtClean="0">
                <a:latin typeface="Arial Narrow" pitchFamily="34" charset="0"/>
              </a:rPr>
              <a:t>returns</a:t>
            </a:r>
            <a:r>
              <a:rPr lang="pt-BR" dirty="0" smtClean="0">
                <a:latin typeface="Arial Narrow" pitchFamily="34" charset="0"/>
              </a:rPr>
              <a:t> to </a:t>
            </a:r>
            <a:r>
              <a:rPr lang="pt-BR" dirty="0" err="1" smtClean="0">
                <a:latin typeface="Arial Narrow" pitchFamily="34" charset="0"/>
              </a:rPr>
              <a:t>education</a:t>
            </a:r>
            <a:r>
              <a:rPr lang="pt-BR" dirty="0" smtClean="0">
                <a:latin typeface="Arial Narrow" pitchFamily="34" charset="0"/>
              </a:rPr>
              <a:t> </a:t>
            </a:r>
            <a:r>
              <a:rPr lang="pt-BR" dirty="0" err="1" smtClean="0">
                <a:latin typeface="Arial Narrow" pitchFamily="34" charset="0"/>
              </a:rPr>
              <a:t>narrowed</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income</a:t>
            </a:r>
            <a:r>
              <a:rPr lang="pt-BR" dirty="0" smtClean="0">
                <a:latin typeface="Arial Narrow" pitchFamily="34" charset="0"/>
              </a:rPr>
              <a:t> </a:t>
            </a:r>
            <a:r>
              <a:rPr lang="pt-BR" dirty="0" err="1" smtClean="0">
                <a:latin typeface="Arial Narrow" pitchFamily="34" charset="0"/>
              </a:rPr>
              <a:t>gaps</a:t>
            </a:r>
            <a:r>
              <a:rPr lang="pt-BR" dirty="0" smtClean="0">
                <a:latin typeface="Arial Narrow" pitchFamily="34" charset="0"/>
              </a:rPr>
              <a:t> </a:t>
            </a:r>
            <a:r>
              <a:rPr lang="pt-BR" dirty="0" err="1" smtClean="0">
                <a:latin typeface="Arial Narrow" pitchFamily="34" charset="0"/>
              </a:rPr>
              <a:t>among</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different</a:t>
            </a:r>
            <a:r>
              <a:rPr lang="pt-BR" dirty="0" smtClean="0">
                <a:latin typeface="Arial Narrow" pitchFamily="34" charset="0"/>
              </a:rPr>
              <a:t> </a:t>
            </a:r>
            <a:r>
              <a:rPr lang="pt-BR" dirty="0" err="1" smtClean="0">
                <a:latin typeface="Arial Narrow" pitchFamily="34" charset="0"/>
              </a:rPr>
              <a:t>levels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educational</a:t>
            </a:r>
            <a:r>
              <a:rPr lang="pt-BR" dirty="0" smtClean="0">
                <a:latin typeface="Arial Narrow" pitchFamily="34" charset="0"/>
              </a:rPr>
              <a:t> </a:t>
            </a:r>
            <a:r>
              <a:rPr lang="pt-BR" dirty="0" err="1" smtClean="0">
                <a:latin typeface="Arial Narrow" pitchFamily="34" charset="0"/>
              </a:rPr>
              <a:t>attainment</a:t>
            </a:r>
            <a:r>
              <a:rPr lang="pt-BR" dirty="0" smtClean="0">
                <a:latin typeface="Arial Narrow" pitchFamily="34" charset="0"/>
              </a:rPr>
              <a:t>. </a:t>
            </a:r>
            <a:r>
              <a:rPr lang="pt-BR" dirty="0" err="1" smtClean="0">
                <a:latin typeface="Arial Narrow" pitchFamily="34" charset="0"/>
              </a:rPr>
              <a:t>Within-group</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a:t>
            </a:r>
            <a:r>
              <a:rPr lang="pt-BR" dirty="0" err="1" smtClean="0">
                <a:latin typeface="Arial Narrow" pitchFamily="34" charset="0"/>
              </a:rPr>
              <a:t>also</a:t>
            </a:r>
            <a:r>
              <a:rPr lang="pt-BR" dirty="0" smtClean="0">
                <a:latin typeface="Arial Narrow" pitchFamily="34" charset="0"/>
              </a:rPr>
              <a:t> </a:t>
            </a:r>
            <a:r>
              <a:rPr lang="pt-BR" dirty="0" err="1" smtClean="0">
                <a:latin typeface="Arial Narrow" pitchFamily="34" charset="0"/>
              </a:rPr>
              <a:t>contributed</a:t>
            </a:r>
            <a:r>
              <a:rPr lang="pt-BR" dirty="0" smtClean="0">
                <a:latin typeface="Arial Narrow" pitchFamily="34" charset="0"/>
              </a:rPr>
              <a:t> </a:t>
            </a:r>
            <a:r>
              <a:rPr lang="pt-BR" dirty="0" err="1" smtClean="0">
                <a:latin typeface="Arial Narrow" pitchFamily="34" charset="0"/>
              </a:rPr>
              <a:t>tremendously</a:t>
            </a:r>
            <a:r>
              <a:rPr lang="pt-BR" dirty="0" smtClean="0">
                <a:latin typeface="Arial Narrow" pitchFamily="34" charset="0"/>
              </a:rPr>
              <a:t> to </a:t>
            </a:r>
            <a:r>
              <a:rPr lang="pt-BR" dirty="0" err="1" smtClean="0">
                <a:latin typeface="Arial Narrow" pitchFamily="34" charset="0"/>
              </a:rPr>
              <a:t>the</a:t>
            </a:r>
            <a:r>
              <a:rPr lang="pt-BR" dirty="0" smtClean="0">
                <a:latin typeface="Arial Narrow" pitchFamily="34" charset="0"/>
              </a:rPr>
              <a:t> overall </a:t>
            </a:r>
            <a:r>
              <a:rPr lang="pt-BR" dirty="0" err="1" smtClean="0">
                <a:latin typeface="Arial Narrow" pitchFamily="34" charset="0"/>
              </a:rPr>
              <a:t>drop</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GE(0) </a:t>
            </a:r>
            <a:r>
              <a:rPr lang="pt-BR" dirty="0" err="1" smtClean="0">
                <a:latin typeface="Arial Narrow" pitchFamily="34" charset="0"/>
              </a:rPr>
              <a:t>index</a:t>
            </a:r>
            <a:r>
              <a:rPr lang="pt-BR" dirty="0" smtClean="0">
                <a:latin typeface="Arial Narrow" pitchFamily="34" charset="0"/>
              </a:rPr>
              <a:t>.</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900" dirty="0" err="1" smtClean="0">
                <a:latin typeface="Arial Narrow" pitchFamily="34" charset="0"/>
                <a:ea typeface="+mj-ea"/>
                <a:cs typeface="+mj-cs"/>
              </a:rPr>
              <a:t>Conclusions</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5" name="CaixaDeTexto 4"/>
          <p:cNvSpPr txBox="1"/>
          <p:nvPr/>
        </p:nvSpPr>
        <p:spPr>
          <a:xfrm>
            <a:off x="395536" y="1196752"/>
            <a:ext cx="8424936" cy="5078313"/>
          </a:xfrm>
          <a:prstGeom prst="rect">
            <a:avLst/>
          </a:prstGeom>
          <a:noFill/>
        </p:spPr>
        <p:txBody>
          <a:bodyPr wrap="square" rtlCol="0">
            <a:spAutoFit/>
          </a:bodyPr>
          <a:lstStyle/>
          <a:p>
            <a:r>
              <a:rPr lang="en-US" dirty="0" smtClean="0">
                <a:latin typeface="Arial Narrow" pitchFamily="34" charset="0"/>
              </a:rPr>
              <a:t>Poverty and inequality reduction was made possible by more effective social policies and a consumer-led economic boom. As Brazil is still a middle-income country with an unacceptably high level of income inequality, the recent trajectory of pro-poor growth must be preserved at all costs.</a:t>
            </a:r>
          </a:p>
          <a:p>
            <a:endParaRPr lang="en-US" dirty="0" smtClean="0">
              <a:latin typeface="Arial Narrow" pitchFamily="34" charset="0"/>
            </a:endParaRPr>
          </a:p>
          <a:p>
            <a:r>
              <a:rPr lang="en-US" dirty="0" smtClean="0">
                <a:latin typeface="Arial Narrow" pitchFamily="34" charset="0"/>
              </a:rPr>
              <a:t>There has been a renewed commitment to social programs since the 1988 Constitution and they now comprise a hefty 16% of the GDP and represent extremely valuable tools to reduce poverty and inequality. Educational policies and minimum wage hikes have had a great impact on the </a:t>
            </a:r>
            <a:r>
              <a:rPr lang="en-US" dirty="0" err="1" smtClean="0">
                <a:latin typeface="Arial Narrow" pitchFamily="34" charset="0"/>
              </a:rPr>
              <a:t>labour</a:t>
            </a:r>
            <a:r>
              <a:rPr lang="en-US" dirty="0" smtClean="0">
                <a:latin typeface="Arial Narrow" pitchFamily="34" charset="0"/>
              </a:rPr>
              <a:t> market while Social Security and Social Assistance expenditures have greatly diminished poverty among the elderly and, to a lesser extent, children.</a:t>
            </a:r>
          </a:p>
          <a:p>
            <a:endParaRPr lang="en-US" dirty="0" smtClean="0">
              <a:latin typeface="Arial Narrow" pitchFamily="34" charset="0"/>
            </a:endParaRPr>
          </a:p>
          <a:p>
            <a:r>
              <a:rPr lang="en-US" dirty="0" smtClean="0">
                <a:latin typeface="Arial Narrow" pitchFamily="34" charset="0"/>
              </a:rPr>
              <a:t>There is still plenty of room for improvement:</a:t>
            </a:r>
          </a:p>
          <a:p>
            <a:r>
              <a:rPr lang="en-US" dirty="0" smtClean="0">
                <a:latin typeface="Arial Narrow" pitchFamily="34" charset="0"/>
              </a:rPr>
              <a:t>	</a:t>
            </a:r>
            <a:r>
              <a:rPr lang="en-US" dirty="0" err="1" smtClean="0">
                <a:latin typeface="Arial Narrow" pitchFamily="34" charset="0"/>
              </a:rPr>
              <a:t>Bolsa</a:t>
            </a:r>
            <a:r>
              <a:rPr lang="en-US" dirty="0" smtClean="0">
                <a:latin typeface="Arial Narrow" pitchFamily="34" charset="0"/>
              </a:rPr>
              <a:t> </a:t>
            </a:r>
            <a:r>
              <a:rPr lang="en-US" dirty="0" err="1" smtClean="0">
                <a:latin typeface="Arial Narrow" pitchFamily="34" charset="0"/>
              </a:rPr>
              <a:t>Família</a:t>
            </a:r>
            <a:r>
              <a:rPr lang="en-US" dirty="0" smtClean="0">
                <a:latin typeface="Arial Narrow" pitchFamily="34" charset="0"/>
              </a:rPr>
              <a:t> is formidable, but the benefits are still too low and there are eligible families that are not in the program.</a:t>
            </a:r>
          </a:p>
          <a:p>
            <a:r>
              <a:rPr lang="en-US" dirty="0" smtClean="0">
                <a:latin typeface="Arial Narrow" pitchFamily="34" charset="0"/>
              </a:rPr>
              <a:t>	Civil servants' social security is inordinately expensive and runs huge annual deficits.</a:t>
            </a:r>
          </a:p>
          <a:p>
            <a:r>
              <a:rPr lang="en-US" dirty="0" smtClean="0">
                <a:latin typeface="Arial Narrow" pitchFamily="34" charset="0"/>
              </a:rPr>
              <a:t>	Educational attainment is still too low and the overall quality of public schools is substandard.</a:t>
            </a:r>
          </a:p>
          <a:p>
            <a:r>
              <a:rPr lang="en-US" dirty="0" smtClean="0">
                <a:latin typeface="Arial Narrow" pitchFamily="34" charset="0"/>
              </a:rPr>
              <a:t>	Some policies that could do a lot to reduce poverty and inequality have been pretty much set aside (</a:t>
            </a:r>
            <a:r>
              <a:rPr lang="en-US" dirty="0" err="1" smtClean="0">
                <a:latin typeface="Arial Narrow" pitchFamily="34" charset="0"/>
              </a:rPr>
              <a:t>ie</a:t>
            </a:r>
            <a:r>
              <a:rPr lang="en-US" dirty="0" smtClean="0">
                <a:latin typeface="Arial Narrow" pitchFamily="34" charset="0"/>
              </a:rPr>
              <a:t>: land reform).</a:t>
            </a:r>
            <a:endParaRPr lang="en-US" dirty="0" err="1" smtClean="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457200" y="44624"/>
            <a:ext cx="8229600" cy="1143000"/>
          </a:xfrm>
        </p:spPr>
        <p:txBody>
          <a:bodyPr>
            <a:normAutofit fontScale="90000"/>
          </a:bodyPr>
          <a:lstStyle/>
          <a:p>
            <a:r>
              <a:rPr lang="pt-BR" sz="4900" dirty="0" err="1" smtClean="0">
                <a:latin typeface="Arial Narrow" pitchFamily="34" charset="0"/>
              </a:rPr>
              <a:t>Brazilian</a:t>
            </a:r>
            <a:r>
              <a:rPr lang="pt-BR" sz="4900" dirty="0" smtClean="0">
                <a:latin typeface="Arial Narrow" pitchFamily="34" charset="0"/>
              </a:rPr>
              <a:t> </a:t>
            </a:r>
            <a:r>
              <a:rPr lang="pt-BR" sz="4900" dirty="0" err="1" smtClean="0">
                <a:latin typeface="Arial Narrow" pitchFamily="34" charset="0"/>
              </a:rPr>
              <a:t>exceptionalism</a:t>
            </a:r>
            <a:r>
              <a:rPr lang="pt-BR" sz="4900" dirty="0" smtClean="0">
                <a:latin typeface="Arial Narrow" pitchFamily="34" charset="0"/>
              </a:rPr>
              <a:t>?</a:t>
            </a:r>
            <a:r>
              <a:rPr lang="pt-BR" dirty="0" smtClean="0">
                <a:latin typeface="Arial Narrow" pitchFamily="34" charset="0"/>
              </a:rPr>
              <a:t/>
            </a:r>
            <a:br>
              <a:rPr lang="pt-BR" dirty="0" smtClean="0">
                <a:latin typeface="Arial Narrow" pitchFamily="34" charset="0"/>
              </a:rPr>
            </a:br>
            <a:endParaRPr lang="pt-BR" sz="3600" dirty="0">
              <a:latin typeface="Arial Narrow" pitchFamily="34" charset="0"/>
            </a:endParaRPr>
          </a:p>
        </p:txBody>
      </p:sp>
      <p:sp>
        <p:nvSpPr>
          <p:cNvPr id="5" name="CaixaDeTexto 4"/>
          <p:cNvSpPr txBox="1"/>
          <p:nvPr/>
        </p:nvSpPr>
        <p:spPr>
          <a:xfrm>
            <a:off x="395536" y="1353542"/>
            <a:ext cx="8424936" cy="646331"/>
          </a:xfrm>
          <a:prstGeom prst="rect">
            <a:avLst/>
          </a:prstGeom>
          <a:noFill/>
        </p:spPr>
        <p:txBody>
          <a:bodyPr wrap="square" rtlCol="0">
            <a:spAutoFit/>
          </a:bodyPr>
          <a:lstStyle/>
          <a:p>
            <a:r>
              <a:rPr lang="pt-BR" dirty="0" err="1" smtClean="0">
                <a:latin typeface="Arial Narrow" pitchFamily="34" charset="0"/>
              </a:rPr>
              <a:t>The</a:t>
            </a:r>
            <a:r>
              <a:rPr lang="pt-BR" dirty="0" smtClean="0">
                <a:latin typeface="Arial Narrow" pitchFamily="34" charset="0"/>
              </a:rPr>
              <a:t> 2000s </a:t>
            </a:r>
            <a:r>
              <a:rPr lang="pt-BR" dirty="0" err="1" smtClean="0">
                <a:latin typeface="Arial Narrow" pitchFamily="34" charset="0"/>
              </a:rPr>
              <a:t>were</a:t>
            </a:r>
            <a:r>
              <a:rPr lang="pt-BR" dirty="0" smtClean="0">
                <a:latin typeface="Arial Narrow" pitchFamily="34" charset="0"/>
              </a:rPr>
              <a:t> a </a:t>
            </a:r>
            <a:r>
              <a:rPr lang="pt-BR" dirty="0" err="1" smtClean="0">
                <a:latin typeface="Arial Narrow" pitchFamily="34" charset="0"/>
              </a:rPr>
              <a:t>good</a:t>
            </a:r>
            <a:r>
              <a:rPr lang="pt-BR" dirty="0" smtClean="0">
                <a:latin typeface="Arial Narrow" pitchFamily="34" charset="0"/>
              </a:rPr>
              <a:t> </a:t>
            </a:r>
            <a:r>
              <a:rPr lang="pt-BR" dirty="0" err="1" smtClean="0">
                <a:latin typeface="Arial Narrow" pitchFamily="34" charset="0"/>
              </a:rPr>
              <a:t>decade</a:t>
            </a:r>
            <a:r>
              <a:rPr lang="pt-BR" dirty="0" smtClean="0">
                <a:latin typeface="Arial Narrow" pitchFamily="34" charset="0"/>
              </a:rPr>
              <a:t> for </a:t>
            </a:r>
            <a:r>
              <a:rPr lang="pt-BR" dirty="0" err="1" smtClean="0">
                <a:latin typeface="Arial Narrow" pitchFamily="34" charset="0"/>
              </a:rPr>
              <a:t>developing</a:t>
            </a:r>
            <a:r>
              <a:rPr lang="pt-BR" dirty="0" smtClean="0">
                <a:latin typeface="Arial Narrow" pitchFamily="34" charset="0"/>
              </a:rPr>
              <a:t> </a:t>
            </a:r>
            <a:r>
              <a:rPr lang="pt-BR" dirty="0" err="1" smtClean="0">
                <a:latin typeface="Arial Narrow" pitchFamily="34" charset="0"/>
              </a:rPr>
              <a:t>economies</a:t>
            </a:r>
            <a:r>
              <a:rPr lang="pt-BR" dirty="0" smtClean="0">
                <a:latin typeface="Arial Narrow" pitchFamily="34" charset="0"/>
              </a:rPr>
              <a:t> </a:t>
            </a:r>
            <a:r>
              <a:rPr lang="pt-BR" dirty="0" err="1" smtClean="0">
                <a:latin typeface="Arial Narrow" pitchFamily="34" charset="0"/>
              </a:rPr>
              <a:t>especially</a:t>
            </a:r>
            <a:r>
              <a:rPr lang="pt-BR" dirty="0" smtClean="0">
                <a:latin typeface="Arial Narrow" pitchFamily="34" charset="0"/>
              </a:rPr>
              <a:t> in </a:t>
            </a:r>
            <a:r>
              <a:rPr lang="pt-BR" dirty="0" err="1" smtClean="0">
                <a:latin typeface="Arial Narrow" pitchFamily="34" charset="0"/>
              </a:rPr>
              <a:t>Latin</a:t>
            </a:r>
            <a:r>
              <a:rPr lang="pt-BR" dirty="0" smtClean="0">
                <a:latin typeface="Arial Narrow" pitchFamily="34" charset="0"/>
              </a:rPr>
              <a:t> America, </a:t>
            </a:r>
            <a:r>
              <a:rPr lang="pt-BR" dirty="0" err="1" smtClean="0">
                <a:latin typeface="Arial Narrow" pitchFamily="34" charset="0"/>
              </a:rPr>
              <a:t>where</a:t>
            </a:r>
            <a:r>
              <a:rPr lang="pt-BR" dirty="0" smtClean="0">
                <a:latin typeface="Arial Narrow" pitchFamily="34" charset="0"/>
              </a:rPr>
              <a:t> </a:t>
            </a:r>
            <a:r>
              <a:rPr lang="pt-BR" dirty="0" err="1" smtClean="0">
                <a:latin typeface="Arial Narrow" pitchFamily="34" charset="0"/>
              </a:rPr>
              <a:t>several</a:t>
            </a:r>
            <a:r>
              <a:rPr lang="pt-BR" dirty="0" smtClean="0">
                <a:latin typeface="Arial Narrow" pitchFamily="34" charset="0"/>
              </a:rPr>
              <a:t> countries </a:t>
            </a:r>
            <a:r>
              <a:rPr lang="pt-BR" dirty="0" err="1" smtClean="0">
                <a:latin typeface="Arial Narrow" pitchFamily="34" charset="0"/>
              </a:rPr>
              <a:t>went</a:t>
            </a:r>
            <a:r>
              <a:rPr lang="pt-BR" dirty="0" smtClean="0">
                <a:latin typeface="Arial Narrow" pitchFamily="34" charset="0"/>
              </a:rPr>
              <a:t> </a:t>
            </a:r>
            <a:r>
              <a:rPr lang="pt-BR" dirty="0" err="1" smtClean="0">
                <a:latin typeface="Arial Narrow" pitchFamily="34" charset="0"/>
              </a:rPr>
              <a:t>through</a:t>
            </a:r>
            <a:r>
              <a:rPr lang="pt-BR" dirty="0" smtClean="0">
                <a:latin typeface="Arial Narrow" pitchFamily="34" charset="0"/>
              </a:rPr>
              <a:t> a </a:t>
            </a:r>
            <a:r>
              <a:rPr lang="pt-BR" dirty="0" err="1" smtClean="0">
                <a:latin typeface="Arial Narrow" pitchFamily="34" charset="0"/>
              </a:rPr>
              <a:t>period</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pro-poor</a:t>
            </a:r>
            <a:r>
              <a:rPr lang="pt-BR" dirty="0" smtClean="0">
                <a:latin typeface="Arial Narrow" pitchFamily="34" charset="0"/>
              </a:rPr>
              <a:t> </a:t>
            </a:r>
            <a:r>
              <a:rPr lang="pt-BR" dirty="0" err="1" smtClean="0">
                <a:latin typeface="Arial Narrow" pitchFamily="34" charset="0"/>
              </a:rPr>
              <a:t>growth</a:t>
            </a:r>
            <a:r>
              <a:rPr lang="pt-BR" dirty="0" smtClean="0">
                <a:latin typeface="Arial Narrow" pitchFamily="34" charset="0"/>
              </a:rPr>
              <a:t>.</a:t>
            </a:r>
            <a:endParaRPr lang="pt-BR" dirty="0">
              <a:latin typeface="Arial Narrow" pitchFamily="34" charset="0"/>
            </a:endParaRPr>
          </a:p>
        </p:txBody>
      </p:sp>
      <p:graphicFrame>
        <p:nvGraphicFramePr>
          <p:cNvPr id="6" name="Tabela 5"/>
          <p:cNvGraphicFramePr>
            <a:graphicFrameLocks noGrp="1"/>
          </p:cNvGraphicFramePr>
          <p:nvPr/>
        </p:nvGraphicFramePr>
        <p:xfrm>
          <a:off x="323528" y="2204864"/>
          <a:ext cx="8496945" cy="3510279"/>
        </p:xfrm>
        <a:graphic>
          <a:graphicData uri="http://schemas.openxmlformats.org/drawingml/2006/table">
            <a:tbl>
              <a:tblPr firstRow="1" bandRow="1">
                <a:tableStyleId>{5C22544A-7EE6-4342-B048-85BDC9FD1C3A}</a:tableStyleId>
              </a:tblPr>
              <a:tblGrid>
                <a:gridCol w="1714296"/>
                <a:gridCol w="3289460"/>
                <a:gridCol w="3493189"/>
              </a:tblGrid>
              <a:tr h="370840">
                <a:tc>
                  <a:txBody>
                    <a:bodyPr/>
                    <a:lstStyle/>
                    <a:p>
                      <a:pPr algn="ctr"/>
                      <a:r>
                        <a:rPr lang="pt-BR" b="1" dirty="0" smtClean="0">
                          <a:latin typeface="Arial Narrow" pitchFamily="34" charset="0"/>
                        </a:rPr>
                        <a:t>Countries</a:t>
                      </a:r>
                      <a:endParaRPr lang="pt-BR" b="1" dirty="0">
                        <a:latin typeface="Arial Narrow" pitchFamily="34" charset="0"/>
                      </a:endParaRPr>
                    </a:p>
                  </a:txBody>
                  <a:tcPr anchor="ctr"/>
                </a:tc>
                <a:tc>
                  <a:txBody>
                    <a:bodyPr/>
                    <a:lstStyle/>
                    <a:p>
                      <a:pPr algn="ctr"/>
                      <a:r>
                        <a:rPr lang="pt-BR" b="1" dirty="0" err="1" smtClean="0">
                          <a:latin typeface="Arial Narrow" pitchFamily="34" charset="0"/>
                        </a:rPr>
                        <a:t>Annual</a:t>
                      </a:r>
                      <a:r>
                        <a:rPr lang="pt-BR" b="1" dirty="0" smtClean="0">
                          <a:latin typeface="Arial Narrow" pitchFamily="34" charset="0"/>
                        </a:rPr>
                        <a:t> GDP </a:t>
                      </a:r>
                      <a:r>
                        <a:rPr lang="pt-BR" b="1" dirty="0" err="1" smtClean="0">
                          <a:latin typeface="Arial Narrow" pitchFamily="34" charset="0"/>
                        </a:rPr>
                        <a:t>growth</a:t>
                      </a:r>
                      <a:r>
                        <a:rPr lang="pt-BR" b="1" dirty="0" smtClean="0">
                          <a:latin typeface="Arial Narrow" pitchFamily="34" charset="0"/>
                        </a:rPr>
                        <a:t> 2002-2009 </a:t>
                      </a:r>
                    </a:p>
                    <a:p>
                      <a:pPr algn="ctr"/>
                      <a:r>
                        <a:rPr lang="pt-BR" b="1" dirty="0" smtClean="0">
                          <a:latin typeface="Arial Narrow" pitchFamily="34" charset="0"/>
                        </a:rPr>
                        <a:t>(% per </a:t>
                      </a:r>
                      <a:r>
                        <a:rPr lang="pt-BR" b="1" dirty="0" err="1" smtClean="0">
                          <a:latin typeface="Arial Narrow" pitchFamily="34" charset="0"/>
                        </a:rPr>
                        <a:t>year</a:t>
                      </a:r>
                      <a:r>
                        <a:rPr lang="pt-BR" b="1" dirty="0" smtClean="0">
                          <a:latin typeface="Arial Narrow" pitchFamily="34" charset="0"/>
                        </a:rPr>
                        <a:t>)</a:t>
                      </a:r>
                      <a:endParaRPr lang="pt-BR" b="1" dirty="0">
                        <a:latin typeface="Arial Narrow" pitchFamily="34" charset="0"/>
                      </a:endParaRPr>
                    </a:p>
                  </a:txBody>
                  <a:tcPr anchor="ctr"/>
                </a:tc>
                <a:tc>
                  <a:txBody>
                    <a:bodyPr/>
                    <a:lstStyle/>
                    <a:p>
                      <a:pPr algn="ctr"/>
                      <a:r>
                        <a:rPr lang="pt-BR" b="1" dirty="0" err="1" smtClean="0">
                          <a:latin typeface="Arial Narrow" pitchFamily="34" charset="0"/>
                        </a:rPr>
                        <a:t>Change</a:t>
                      </a:r>
                      <a:r>
                        <a:rPr lang="pt-BR" b="1" baseline="0" dirty="0" smtClean="0">
                          <a:latin typeface="Arial Narrow" pitchFamily="34" charset="0"/>
                        </a:rPr>
                        <a:t> in </a:t>
                      </a:r>
                      <a:r>
                        <a:rPr lang="pt-BR" b="1" baseline="0" dirty="0" err="1" smtClean="0">
                          <a:latin typeface="Arial Narrow" pitchFamily="34" charset="0"/>
                        </a:rPr>
                        <a:t>the</a:t>
                      </a:r>
                      <a:r>
                        <a:rPr lang="pt-BR" b="1" baseline="0" dirty="0" smtClean="0">
                          <a:latin typeface="Arial Narrow" pitchFamily="34" charset="0"/>
                        </a:rPr>
                        <a:t> </a:t>
                      </a:r>
                      <a:r>
                        <a:rPr lang="pt-BR" b="1" dirty="0" err="1" smtClean="0">
                          <a:latin typeface="Arial Narrow" pitchFamily="34" charset="0"/>
                        </a:rPr>
                        <a:t>Gini</a:t>
                      </a:r>
                      <a:r>
                        <a:rPr lang="pt-BR" b="1" baseline="0" dirty="0" smtClean="0">
                          <a:latin typeface="Arial Narrow" pitchFamily="34" charset="0"/>
                        </a:rPr>
                        <a:t> </a:t>
                      </a:r>
                      <a:r>
                        <a:rPr lang="pt-BR" b="1" baseline="0" dirty="0" err="1" smtClean="0">
                          <a:latin typeface="Arial Narrow" pitchFamily="34" charset="0"/>
                        </a:rPr>
                        <a:t>index</a:t>
                      </a:r>
                      <a:r>
                        <a:rPr lang="pt-BR" b="1" baseline="0" dirty="0" smtClean="0">
                          <a:latin typeface="Arial Narrow" pitchFamily="34" charset="0"/>
                        </a:rPr>
                        <a:t> </a:t>
                      </a:r>
                      <a:r>
                        <a:rPr lang="pt-BR" b="1" baseline="0" dirty="0" err="1" smtClean="0">
                          <a:latin typeface="Arial Narrow" pitchFamily="34" charset="0"/>
                        </a:rPr>
                        <a:t>of</a:t>
                      </a:r>
                      <a:r>
                        <a:rPr lang="pt-BR" b="1" baseline="0" dirty="0" smtClean="0">
                          <a:latin typeface="Arial Narrow" pitchFamily="34" charset="0"/>
                        </a:rPr>
                        <a:t> </a:t>
                      </a:r>
                      <a:r>
                        <a:rPr lang="pt-BR" b="1" baseline="0" dirty="0" err="1" smtClean="0">
                          <a:latin typeface="Arial Narrow" pitchFamily="34" charset="0"/>
                        </a:rPr>
                        <a:t>the</a:t>
                      </a:r>
                      <a:r>
                        <a:rPr lang="pt-BR" b="1" baseline="0" dirty="0" smtClean="0">
                          <a:latin typeface="Arial Narrow" pitchFamily="34" charset="0"/>
                        </a:rPr>
                        <a:t> </a:t>
                      </a:r>
                      <a:r>
                        <a:rPr lang="pt-BR" b="1" baseline="0" dirty="0" err="1" smtClean="0">
                          <a:latin typeface="Arial Narrow" pitchFamily="34" charset="0"/>
                        </a:rPr>
                        <a:t>household</a:t>
                      </a:r>
                      <a:r>
                        <a:rPr lang="pt-BR" b="1" baseline="0" dirty="0" smtClean="0">
                          <a:latin typeface="Arial Narrow" pitchFamily="34" charset="0"/>
                        </a:rPr>
                        <a:t> per capita </a:t>
                      </a:r>
                      <a:r>
                        <a:rPr lang="pt-BR" b="1" baseline="0" dirty="0" err="1" smtClean="0">
                          <a:latin typeface="Arial Narrow" pitchFamily="34" charset="0"/>
                        </a:rPr>
                        <a:t>income</a:t>
                      </a:r>
                      <a:r>
                        <a:rPr lang="pt-BR" b="1" baseline="0" dirty="0" smtClean="0">
                          <a:latin typeface="Arial Narrow" pitchFamily="34" charset="0"/>
                        </a:rPr>
                        <a:t> in </a:t>
                      </a:r>
                      <a:r>
                        <a:rPr lang="pt-BR" b="1" baseline="0" dirty="0" err="1" smtClean="0">
                          <a:latin typeface="Arial Narrow" pitchFamily="34" charset="0"/>
                        </a:rPr>
                        <a:t>the</a:t>
                      </a:r>
                      <a:r>
                        <a:rPr lang="pt-BR" b="1" baseline="0" dirty="0" smtClean="0">
                          <a:latin typeface="Arial Narrow" pitchFamily="34" charset="0"/>
                        </a:rPr>
                        <a:t> 2000s (%)</a:t>
                      </a:r>
                      <a:endParaRPr lang="pt-BR" b="1" dirty="0">
                        <a:latin typeface="Arial Narrow" pitchFamily="34" charset="0"/>
                      </a:endParaRPr>
                    </a:p>
                  </a:txBody>
                  <a:tcPr anchor="ctr"/>
                </a:tc>
              </a:tr>
              <a:tr h="370840">
                <a:tc>
                  <a:txBody>
                    <a:bodyPr/>
                    <a:lstStyle/>
                    <a:p>
                      <a:r>
                        <a:rPr lang="pt-BR" dirty="0" smtClean="0">
                          <a:latin typeface="Arial Narrow" pitchFamily="34" charset="0"/>
                        </a:rPr>
                        <a:t>Argentina</a:t>
                      </a:r>
                      <a:endParaRPr lang="pt-BR" dirty="0">
                        <a:latin typeface="Arial Narrow" pitchFamily="34" charset="0"/>
                      </a:endParaRPr>
                    </a:p>
                  </a:txBody>
                  <a:tcPr/>
                </a:tc>
                <a:tc>
                  <a:txBody>
                    <a:bodyPr/>
                    <a:lstStyle/>
                    <a:p>
                      <a:pPr algn="ctr"/>
                      <a:r>
                        <a:rPr lang="pt-BR" dirty="0" smtClean="0">
                          <a:latin typeface="Arial Narrow" pitchFamily="34" charset="0"/>
                        </a:rPr>
                        <a:t>3.7</a:t>
                      </a:r>
                      <a:endParaRPr lang="pt-BR" dirty="0">
                        <a:latin typeface="Arial Narrow" pitchFamily="34" charset="0"/>
                      </a:endParaRPr>
                    </a:p>
                  </a:txBody>
                  <a:tcPr/>
                </a:tc>
                <a:tc>
                  <a:txBody>
                    <a:bodyPr/>
                    <a:lstStyle/>
                    <a:p>
                      <a:pPr algn="ctr"/>
                      <a:r>
                        <a:rPr lang="pt-BR" dirty="0" smtClean="0">
                          <a:latin typeface="Arial Narrow" pitchFamily="34" charset="0"/>
                        </a:rPr>
                        <a:t>-15</a:t>
                      </a:r>
                      <a:endParaRPr lang="pt-BR" dirty="0">
                        <a:latin typeface="Arial Narrow" pitchFamily="34" charset="0"/>
                      </a:endParaRPr>
                    </a:p>
                  </a:txBody>
                  <a:tcPr/>
                </a:tc>
              </a:tr>
              <a:tr h="370840">
                <a:tc>
                  <a:txBody>
                    <a:bodyPr/>
                    <a:lstStyle/>
                    <a:p>
                      <a:r>
                        <a:rPr lang="pt-BR" dirty="0" err="1" smtClean="0">
                          <a:latin typeface="Arial Narrow" pitchFamily="34" charset="0"/>
                        </a:rPr>
                        <a:t>Brazil</a:t>
                      </a:r>
                      <a:endParaRPr lang="pt-BR" dirty="0">
                        <a:latin typeface="Arial Narrow" pitchFamily="34" charset="0"/>
                      </a:endParaRPr>
                    </a:p>
                  </a:txBody>
                  <a:tcPr/>
                </a:tc>
                <a:tc>
                  <a:txBody>
                    <a:bodyPr/>
                    <a:lstStyle/>
                    <a:p>
                      <a:pPr algn="ctr"/>
                      <a:r>
                        <a:rPr lang="pt-BR" dirty="0" smtClean="0">
                          <a:latin typeface="Arial Narrow" pitchFamily="34" charset="0"/>
                        </a:rPr>
                        <a:t>3.7</a:t>
                      </a:r>
                      <a:endParaRPr lang="pt-BR" dirty="0">
                        <a:latin typeface="Arial Narrow" pitchFamily="34" charset="0"/>
                      </a:endParaRPr>
                    </a:p>
                  </a:txBody>
                  <a:tcPr/>
                </a:tc>
                <a:tc>
                  <a:txBody>
                    <a:bodyPr/>
                    <a:lstStyle/>
                    <a:p>
                      <a:pPr algn="ctr"/>
                      <a:r>
                        <a:rPr lang="pt-BR" dirty="0" smtClean="0">
                          <a:latin typeface="Arial Narrow" pitchFamily="34" charset="0"/>
                        </a:rPr>
                        <a:t>-9</a:t>
                      </a:r>
                      <a:endParaRPr lang="pt-BR" dirty="0">
                        <a:latin typeface="Arial Narrow" pitchFamily="34" charset="0"/>
                      </a:endParaRPr>
                    </a:p>
                  </a:txBody>
                  <a:tcPr/>
                </a:tc>
              </a:tr>
              <a:tr h="370840">
                <a:tc>
                  <a:txBody>
                    <a:bodyPr/>
                    <a:lstStyle/>
                    <a:p>
                      <a:r>
                        <a:rPr lang="pt-BR" dirty="0" smtClean="0">
                          <a:latin typeface="Arial Narrow" pitchFamily="34" charset="0"/>
                        </a:rPr>
                        <a:t>Chile</a:t>
                      </a:r>
                      <a:endParaRPr lang="pt-BR" dirty="0">
                        <a:latin typeface="Arial Narrow" pitchFamily="34" charset="0"/>
                      </a:endParaRPr>
                    </a:p>
                  </a:txBody>
                  <a:tcPr/>
                </a:tc>
                <a:tc>
                  <a:txBody>
                    <a:bodyPr/>
                    <a:lstStyle/>
                    <a:p>
                      <a:pPr algn="ctr"/>
                      <a:r>
                        <a:rPr lang="pt-BR" dirty="0" smtClean="0">
                          <a:latin typeface="Arial Narrow" pitchFamily="34" charset="0"/>
                        </a:rPr>
                        <a:t>4.2</a:t>
                      </a:r>
                      <a:endParaRPr lang="pt-BR" dirty="0">
                        <a:latin typeface="Arial Narrow" pitchFamily="34" charset="0"/>
                      </a:endParaRPr>
                    </a:p>
                  </a:txBody>
                  <a:tcPr/>
                </a:tc>
                <a:tc>
                  <a:txBody>
                    <a:bodyPr/>
                    <a:lstStyle/>
                    <a:p>
                      <a:pPr algn="ctr"/>
                      <a:r>
                        <a:rPr lang="pt-BR" dirty="0" smtClean="0">
                          <a:latin typeface="Arial Narrow" pitchFamily="34" charset="0"/>
                        </a:rPr>
                        <a:t>-6</a:t>
                      </a:r>
                      <a:endParaRPr lang="pt-BR" dirty="0">
                        <a:latin typeface="Arial Narrow" pitchFamily="34" charset="0"/>
                      </a:endParaRPr>
                    </a:p>
                  </a:txBody>
                  <a:tcPr/>
                </a:tc>
              </a:tr>
              <a:tr h="370840">
                <a:tc>
                  <a:txBody>
                    <a:bodyPr/>
                    <a:lstStyle/>
                    <a:p>
                      <a:r>
                        <a:rPr lang="pt-BR" dirty="0" err="1" smtClean="0">
                          <a:latin typeface="Arial Narrow" pitchFamily="34" charset="0"/>
                        </a:rPr>
                        <a:t>Colombia</a:t>
                      </a:r>
                      <a:endParaRPr lang="pt-BR" dirty="0">
                        <a:latin typeface="Arial Narrow" pitchFamily="34" charset="0"/>
                      </a:endParaRPr>
                    </a:p>
                  </a:txBody>
                  <a:tcPr/>
                </a:tc>
                <a:tc>
                  <a:txBody>
                    <a:bodyPr/>
                    <a:lstStyle/>
                    <a:p>
                      <a:pPr algn="ctr"/>
                      <a:r>
                        <a:rPr lang="pt-BR" dirty="0" smtClean="0">
                          <a:latin typeface="Arial Narrow" pitchFamily="34" charset="0"/>
                        </a:rPr>
                        <a:t>4.4</a:t>
                      </a:r>
                      <a:endParaRPr lang="pt-BR" dirty="0">
                        <a:latin typeface="Arial Narrow" pitchFamily="34" charset="0"/>
                      </a:endParaRPr>
                    </a:p>
                  </a:txBody>
                  <a:tcPr/>
                </a:tc>
                <a:tc>
                  <a:txBody>
                    <a:bodyPr/>
                    <a:lstStyle/>
                    <a:p>
                      <a:pPr algn="ctr"/>
                      <a:r>
                        <a:rPr lang="pt-BR" dirty="0" smtClean="0">
                          <a:latin typeface="Arial Narrow" pitchFamily="34" charset="0"/>
                        </a:rPr>
                        <a:t>-1</a:t>
                      </a:r>
                      <a:endParaRPr lang="pt-BR" dirty="0">
                        <a:latin typeface="Arial Narrow" pitchFamily="34" charset="0"/>
                      </a:endParaRPr>
                    </a:p>
                  </a:txBody>
                  <a:tcPr/>
                </a:tc>
              </a:tr>
              <a:tr h="370840">
                <a:tc>
                  <a:txBody>
                    <a:bodyPr/>
                    <a:lstStyle/>
                    <a:p>
                      <a:r>
                        <a:rPr lang="pt-BR" dirty="0" err="1" smtClean="0">
                          <a:latin typeface="Arial Narrow" pitchFamily="34" charset="0"/>
                        </a:rPr>
                        <a:t>Mexico</a:t>
                      </a:r>
                      <a:endParaRPr lang="pt-BR" dirty="0">
                        <a:latin typeface="Arial Narrow" pitchFamily="34" charset="0"/>
                      </a:endParaRPr>
                    </a:p>
                  </a:txBody>
                  <a:tcPr/>
                </a:tc>
                <a:tc>
                  <a:txBody>
                    <a:bodyPr/>
                    <a:lstStyle/>
                    <a:p>
                      <a:pPr algn="ctr"/>
                      <a:r>
                        <a:rPr lang="pt-BR" dirty="0" smtClean="0">
                          <a:latin typeface="Arial Narrow" pitchFamily="34" charset="0"/>
                        </a:rPr>
                        <a:t>2.8</a:t>
                      </a:r>
                      <a:endParaRPr lang="pt-BR" dirty="0">
                        <a:latin typeface="Arial Narrow" pitchFamily="34" charset="0"/>
                      </a:endParaRPr>
                    </a:p>
                  </a:txBody>
                  <a:tcPr/>
                </a:tc>
                <a:tc>
                  <a:txBody>
                    <a:bodyPr/>
                    <a:lstStyle/>
                    <a:p>
                      <a:pPr algn="ctr"/>
                      <a:r>
                        <a:rPr lang="pt-BR" dirty="0" smtClean="0">
                          <a:latin typeface="Arial Narrow" pitchFamily="34" charset="0"/>
                        </a:rPr>
                        <a:t>-6</a:t>
                      </a:r>
                      <a:endParaRPr lang="pt-BR" dirty="0">
                        <a:latin typeface="Arial Narrow" pitchFamily="34" charset="0"/>
                      </a:endParaRPr>
                    </a:p>
                  </a:txBody>
                  <a:tcPr/>
                </a:tc>
              </a:tr>
              <a:tr h="370840">
                <a:tc>
                  <a:txBody>
                    <a:bodyPr/>
                    <a:lstStyle/>
                    <a:p>
                      <a:r>
                        <a:rPr lang="pt-BR" dirty="0" smtClean="0">
                          <a:latin typeface="Arial Narrow" pitchFamily="34" charset="0"/>
                        </a:rPr>
                        <a:t>Peru</a:t>
                      </a:r>
                      <a:endParaRPr lang="pt-BR" dirty="0">
                        <a:latin typeface="Arial Narrow" pitchFamily="34" charset="0"/>
                      </a:endParaRPr>
                    </a:p>
                  </a:txBody>
                  <a:tcPr/>
                </a:tc>
                <a:tc>
                  <a:txBody>
                    <a:bodyPr/>
                    <a:lstStyle/>
                    <a:p>
                      <a:pPr algn="ctr"/>
                      <a:r>
                        <a:rPr lang="pt-BR" dirty="0" smtClean="0">
                          <a:latin typeface="Arial Narrow" pitchFamily="34" charset="0"/>
                        </a:rPr>
                        <a:t>5.6</a:t>
                      </a:r>
                      <a:endParaRPr lang="pt-BR" dirty="0">
                        <a:latin typeface="Arial Narrow" pitchFamily="34" charset="0"/>
                      </a:endParaRPr>
                    </a:p>
                  </a:txBody>
                  <a:tcPr/>
                </a:tc>
                <a:tc>
                  <a:txBody>
                    <a:bodyPr/>
                    <a:lstStyle/>
                    <a:p>
                      <a:pPr algn="ctr"/>
                      <a:r>
                        <a:rPr lang="pt-BR" dirty="0" smtClean="0">
                          <a:latin typeface="Arial Narrow" pitchFamily="34" charset="0"/>
                        </a:rPr>
                        <a:t>-13</a:t>
                      </a:r>
                      <a:endParaRPr lang="pt-BR" dirty="0">
                        <a:latin typeface="Arial Narrow" pitchFamily="34" charset="0"/>
                      </a:endParaRPr>
                    </a:p>
                  </a:txBody>
                  <a:tcPr/>
                </a:tc>
              </a:tr>
              <a:tr h="370840">
                <a:tc>
                  <a:txBody>
                    <a:bodyPr/>
                    <a:lstStyle/>
                    <a:p>
                      <a:r>
                        <a:rPr lang="pt-BR" dirty="0" smtClean="0">
                          <a:latin typeface="Arial Narrow" pitchFamily="34" charset="0"/>
                        </a:rPr>
                        <a:t>Venezuela</a:t>
                      </a:r>
                      <a:endParaRPr lang="pt-BR" dirty="0">
                        <a:latin typeface="Arial Narrow" pitchFamily="34" charset="0"/>
                      </a:endParaRPr>
                    </a:p>
                  </a:txBody>
                  <a:tcPr/>
                </a:tc>
                <a:tc>
                  <a:txBody>
                    <a:bodyPr/>
                    <a:lstStyle/>
                    <a:p>
                      <a:pPr algn="ctr"/>
                      <a:r>
                        <a:rPr lang="pt-BR" dirty="0" smtClean="0">
                          <a:latin typeface="Arial Narrow" pitchFamily="34" charset="0"/>
                        </a:rPr>
                        <a:t>4.4</a:t>
                      </a:r>
                      <a:endParaRPr lang="pt-BR" dirty="0">
                        <a:latin typeface="Arial Narrow" pitchFamily="34" charset="0"/>
                      </a:endParaRPr>
                    </a:p>
                  </a:txBody>
                  <a:tcPr/>
                </a:tc>
                <a:tc>
                  <a:txBody>
                    <a:bodyPr/>
                    <a:lstStyle/>
                    <a:p>
                      <a:pPr algn="ctr"/>
                      <a:r>
                        <a:rPr lang="pt-BR" dirty="0" smtClean="0">
                          <a:latin typeface="Arial Narrow" pitchFamily="34" charset="0"/>
                        </a:rPr>
                        <a:t>-1</a:t>
                      </a:r>
                      <a:endParaRPr lang="pt-BR" dirty="0">
                        <a:latin typeface="Arial Narrow" pitchFamily="34" charset="0"/>
                      </a:endParaRPr>
                    </a:p>
                  </a:txBody>
                  <a:tcPr/>
                </a:tc>
              </a:tr>
            </a:tbl>
          </a:graphicData>
        </a:graphic>
      </p:graphicFrame>
      <p:sp>
        <p:nvSpPr>
          <p:cNvPr id="8" name="CaixaDeTexto 7"/>
          <p:cNvSpPr txBox="1"/>
          <p:nvPr/>
        </p:nvSpPr>
        <p:spPr>
          <a:xfrm>
            <a:off x="323529" y="5805264"/>
            <a:ext cx="8496944" cy="830997"/>
          </a:xfrm>
          <a:prstGeom prst="rect">
            <a:avLst/>
          </a:prstGeom>
          <a:noFill/>
        </p:spPr>
        <p:txBody>
          <a:bodyPr wrap="square" rtlCol="0">
            <a:spAutoFit/>
          </a:bodyPr>
          <a:lstStyle/>
          <a:p>
            <a:r>
              <a:rPr lang="pt-BR" sz="1200" dirty="0" smtClean="0">
                <a:latin typeface="Arial Narrow" pitchFamily="34" charset="0"/>
              </a:rPr>
              <a:t>Sources: GDP </a:t>
            </a:r>
            <a:r>
              <a:rPr lang="pt-BR" sz="1200" dirty="0" err="1" smtClean="0">
                <a:latin typeface="Arial Narrow" pitchFamily="34" charset="0"/>
              </a:rPr>
              <a:t>Growth</a:t>
            </a:r>
            <a:r>
              <a:rPr lang="pt-BR" sz="1200" dirty="0" smtClean="0">
                <a:latin typeface="Arial Narrow" pitchFamily="34" charset="0"/>
              </a:rPr>
              <a:t>: </a:t>
            </a:r>
            <a:r>
              <a:rPr lang="en-US" sz="1200" dirty="0" smtClean="0">
                <a:latin typeface="Arial Narrow" pitchFamily="34" charset="0"/>
              </a:rPr>
              <a:t>United Nations. World Economic Situation and Prospects 2011. Inequality: Socio-Economic Database for Latin America and the Caribbean (CEDLAS and The World Bank). Note that in order to ensure comparability CEDLAS makes a wide range of adjustments to the original data sets. The years used to estimate the </a:t>
            </a:r>
            <a:r>
              <a:rPr lang="en-US" sz="1200" dirty="0" err="1" smtClean="0">
                <a:latin typeface="Arial Narrow" pitchFamily="34" charset="0"/>
              </a:rPr>
              <a:t>Gini</a:t>
            </a:r>
            <a:r>
              <a:rPr lang="en-US" sz="1200" dirty="0" smtClean="0">
                <a:latin typeface="Arial Narrow" pitchFamily="34" charset="0"/>
              </a:rPr>
              <a:t> coefficient are as follows: Argentina, 2003-2009; Brazil, 2001-2009; Chile, 2000-2009; Colombia, 2001-2004; Mexico, 2000-2008; Peru, 2003-2009; Venezuela, 2000-2006.</a:t>
            </a:r>
            <a:endParaRPr lang="pt-BR" sz="1200" dirty="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900" b="0" i="0" u="none" strike="noStrike" kern="1200" cap="none" spc="0" normalizeH="0" baseline="0" noProof="0" dirty="0" err="1" smtClean="0">
                <a:ln>
                  <a:noFill/>
                </a:ln>
                <a:solidFill>
                  <a:schemeClr val="tx1"/>
                </a:solidFill>
                <a:effectLst/>
                <a:uLnTx/>
                <a:uFillTx/>
                <a:latin typeface="Arial Narrow" pitchFamily="34" charset="0"/>
                <a:ea typeface="+mj-ea"/>
                <a:cs typeface="+mj-cs"/>
              </a:rPr>
              <a:t>Poverty</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inequality</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and</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the</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State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(Major </a:t>
            </a:r>
            <a:r>
              <a:rPr kumimoji="0" lang="pt-BR" sz="3600" b="0" i="0" u="none" strike="noStrike" kern="1200" cap="none" spc="0" normalizeH="0" baseline="0" noProof="0" dirty="0" err="1" smtClean="0">
                <a:ln>
                  <a:noFill/>
                </a:ln>
                <a:solidFill>
                  <a:schemeClr val="tx1"/>
                </a:solidFill>
                <a:effectLst/>
                <a:uLnTx/>
                <a:uFillTx/>
                <a:latin typeface="Arial Narrow" pitchFamily="34" charset="0"/>
                <a:ea typeface="+mj-ea"/>
                <a:cs typeface="+mj-cs"/>
              </a:rPr>
              <a:t>public</a:t>
            </a: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 policies)</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6" name="CaixaDeTexto 5"/>
          <p:cNvSpPr txBox="1"/>
          <p:nvPr/>
        </p:nvSpPr>
        <p:spPr>
          <a:xfrm>
            <a:off x="395536" y="2100912"/>
            <a:ext cx="8424936" cy="3416320"/>
          </a:xfrm>
          <a:prstGeom prst="rect">
            <a:avLst/>
          </a:prstGeom>
          <a:noFill/>
        </p:spPr>
        <p:txBody>
          <a:bodyPr wrap="square" rtlCol="0">
            <a:spAutoFit/>
          </a:bodyPr>
          <a:lstStyle/>
          <a:p>
            <a:r>
              <a:rPr lang="pt-BR" dirty="0" err="1" smtClean="0">
                <a:latin typeface="Arial Narrow" pitchFamily="34" charset="0"/>
              </a:rPr>
              <a:t>State</a:t>
            </a:r>
            <a:r>
              <a:rPr lang="pt-BR" dirty="0" smtClean="0">
                <a:latin typeface="Arial Narrow" pitchFamily="34" charset="0"/>
              </a:rPr>
              <a:t> </a:t>
            </a:r>
            <a:r>
              <a:rPr lang="pt-BR" dirty="0" err="1" smtClean="0">
                <a:latin typeface="Arial Narrow" pitchFamily="34" charset="0"/>
              </a:rPr>
              <a:t>interventions</a:t>
            </a:r>
            <a:r>
              <a:rPr lang="pt-BR" dirty="0" smtClean="0">
                <a:latin typeface="Arial Narrow" pitchFamily="34" charset="0"/>
              </a:rPr>
              <a:t> impinge </a:t>
            </a:r>
            <a:r>
              <a:rPr lang="pt-BR" dirty="0" err="1" smtClean="0">
                <a:latin typeface="Arial Narrow" pitchFamily="34" charset="0"/>
              </a:rPr>
              <a:t>directly</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indirectly</a:t>
            </a:r>
            <a:r>
              <a:rPr lang="pt-BR" dirty="0" smtClean="0">
                <a:latin typeface="Arial Narrow" pitchFamily="34" charset="0"/>
              </a:rPr>
              <a:t> </a:t>
            </a:r>
            <a:r>
              <a:rPr lang="pt-BR" dirty="0" err="1" smtClean="0">
                <a:latin typeface="Arial Narrow" pitchFamily="34" charset="0"/>
              </a:rPr>
              <a:t>on</a:t>
            </a:r>
            <a:r>
              <a:rPr lang="pt-BR" dirty="0" smtClean="0">
                <a:latin typeface="Arial Narrow" pitchFamily="34" charset="0"/>
              </a:rPr>
              <a:t> </a:t>
            </a:r>
            <a:r>
              <a:rPr lang="pt-BR" dirty="0" err="1" smtClean="0">
                <a:latin typeface="Arial Narrow" pitchFamily="34" charset="0"/>
              </a:rPr>
              <a:t>poverty</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in a </a:t>
            </a:r>
            <a:r>
              <a:rPr lang="pt-BR" dirty="0" err="1" smtClean="0">
                <a:latin typeface="Arial Narrow" pitchFamily="34" charset="0"/>
              </a:rPr>
              <a:t>myriad</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ways</a:t>
            </a:r>
            <a:r>
              <a:rPr lang="pt-BR" dirty="0" smtClean="0">
                <a:latin typeface="Arial Narrow" pitchFamily="34" charset="0"/>
              </a:rPr>
              <a:t>. Some are </a:t>
            </a:r>
            <a:r>
              <a:rPr lang="pt-BR" dirty="0" err="1" smtClean="0">
                <a:latin typeface="Arial Narrow" pitchFamily="34" charset="0"/>
              </a:rPr>
              <a:t>very</a:t>
            </a:r>
            <a:r>
              <a:rPr lang="pt-BR" dirty="0" smtClean="0">
                <a:latin typeface="Arial Narrow" pitchFamily="34" charset="0"/>
              </a:rPr>
              <a:t> </a:t>
            </a:r>
            <a:r>
              <a:rPr lang="pt-BR" dirty="0" err="1" smtClean="0">
                <a:latin typeface="Arial Narrow" pitchFamily="34" charset="0"/>
              </a:rPr>
              <a:t>pro-poor</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help to </a:t>
            </a:r>
            <a:r>
              <a:rPr lang="pt-BR" dirty="0" err="1" smtClean="0">
                <a:latin typeface="Arial Narrow" pitchFamily="34" charset="0"/>
              </a:rPr>
              <a:t>reduce</a:t>
            </a:r>
            <a:r>
              <a:rPr lang="pt-BR" dirty="0" smtClean="0">
                <a:latin typeface="Arial Narrow" pitchFamily="34" charset="0"/>
              </a:rPr>
              <a:t> </a:t>
            </a:r>
            <a:r>
              <a:rPr lang="pt-BR" dirty="0" err="1" smtClean="0">
                <a:latin typeface="Arial Narrow" pitchFamily="34" charset="0"/>
              </a:rPr>
              <a:t>inequality</a:t>
            </a:r>
            <a:r>
              <a:rPr lang="pt-BR" dirty="0" smtClean="0">
                <a:latin typeface="Arial Narrow" pitchFamily="34" charset="0"/>
              </a:rPr>
              <a:t> (i.e.: Bolsa Família). </a:t>
            </a:r>
            <a:r>
              <a:rPr lang="pt-BR" dirty="0" err="1" smtClean="0">
                <a:latin typeface="Arial Narrow" pitchFamily="34" charset="0"/>
              </a:rPr>
              <a:t>Others</a:t>
            </a:r>
            <a:r>
              <a:rPr lang="pt-BR" dirty="0" smtClean="0">
                <a:latin typeface="Arial Narrow" pitchFamily="34" charset="0"/>
              </a:rPr>
              <a:t> are </a:t>
            </a:r>
            <a:r>
              <a:rPr lang="pt-BR" dirty="0" err="1" smtClean="0">
                <a:latin typeface="Arial Narrow" pitchFamily="34" charset="0"/>
              </a:rPr>
              <a:t>notoriously</a:t>
            </a:r>
            <a:r>
              <a:rPr lang="pt-BR" dirty="0" smtClean="0">
                <a:latin typeface="Arial Narrow" pitchFamily="34" charset="0"/>
              </a:rPr>
              <a:t> </a:t>
            </a:r>
            <a:r>
              <a:rPr lang="pt-BR" dirty="0" err="1" smtClean="0">
                <a:latin typeface="Arial Narrow" pitchFamily="34" charset="0"/>
              </a:rPr>
              <a:t>regressive</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Brazilian</a:t>
            </a:r>
            <a:r>
              <a:rPr lang="pt-BR" dirty="0" smtClean="0">
                <a:latin typeface="Arial Narrow" pitchFamily="34" charset="0"/>
              </a:rPr>
              <a:t> </a:t>
            </a:r>
            <a:r>
              <a:rPr lang="pt-BR" dirty="0" err="1" smtClean="0">
                <a:latin typeface="Arial Narrow" pitchFamily="34" charset="0"/>
              </a:rPr>
              <a:t>tax</a:t>
            </a:r>
            <a:r>
              <a:rPr lang="pt-BR" dirty="0" smtClean="0">
                <a:latin typeface="Arial Narrow" pitchFamily="34" charset="0"/>
              </a:rPr>
              <a:t> </a:t>
            </a:r>
            <a:r>
              <a:rPr lang="pt-BR" dirty="0" err="1" smtClean="0">
                <a:latin typeface="Arial Narrow" pitchFamily="34" charset="0"/>
              </a:rPr>
              <a:t>code</a:t>
            </a:r>
            <a:r>
              <a:rPr lang="pt-BR" dirty="0" smtClean="0">
                <a:latin typeface="Arial Narrow" pitchFamily="34" charset="0"/>
              </a:rPr>
              <a:t>, for </a:t>
            </a:r>
            <a:r>
              <a:rPr lang="pt-BR" dirty="0" err="1" smtClean="0">
                <a:latin typeface="Arial Narrow" pitchFamily="34" charset="0"/>
              </a:rPr>
              <a:t>instance</a:t>
            </a:r>
            <a:r>
              <a:rPr lang="pt-BR" dirty="0" smtClean="0">
                <a:latin typeface="Arial Narrow" pitchFamily="34" charset="0"/>
              </a:rPr>
              <a:t>, </a:t>
            </a:r>
            <a:r>
              <a:rPr lang="pt-BR" dirty="0" err="1" smtClean="0">
                <a:latin typeface="Arial Narrow" pitchFamily="34" charset="0"/>
              </a:rPr>
              <a:t>relies</a:t>
            </a:r>
            <a:r>
              <a:rPr lang="pt-BR" dirty="0" smtClean="0">
                <a:latin typeface="Arial Narrow" pitchFamily="34" charset="0"/>
              </a:rPr>
              <a:t> </a:t>
            </a:r>
            <a:r>
              <a:rPr lang="pt-BR" dirty="0" err="1" smtClean="0">
                <a:latin typeface="Arial Narrow" pitchFamily="34" charset="0"/>
              </a:rPr>
              <a:t>heavily</a:t>
            </a:r>
            <a:r>
              <a:rPr lang="pt-BR" dirty="0" smtClean="0">
                <a:latin typeface="Arial Narrow" pitchFamily="34" charset="0"/>
              </a:rPr>
              <a:t> </a:t>
            </a:r>
            <a:r>
              <a:rPr lang="pt-BR" dirty="0" err="1" smtClean="0">
                <a:latin typeface="Arial Narrow" pitchFamily="34" charset="0"/>
              </a:rPr>
              <a:t>on</a:t>
            </a:r>
            <a:r>
              <a:rPr lang="pt-BR" dirty="0" smtClean="0">
                <a:latin typeface="Arial Narrow" pitchFamily="34" charset="0"/>
              </a:rPr>
              <a:t> </a:t>
            </a:r>
            <a:r>
              <a:rPr lang="pt-BR" dirty="0" err="1" smtClean="0">
                <a:latin typeface="Arial Narrow" pitchFamily="34" charset="0"/>
              </a:rPr>
              <a:t>indirect</a:t>
            </a:r>
            <a:r>
              <a:rPr lang="pt-BR" dirty="0" smtClean="0">
                <a:latin typeface="Arial Narrow" pitchFamily="34" charset="0"/>
              </a:rPr>
              <a:t> </a:t>
            </a:r>
            <a:r>
              <a:rPr lang="pt-BR" dirty="0" err="1" smtClean="0">
                <a:latin typeface="Arial Narrow" pitchFamily="34" charset="0"/>
              </a:rPr>
              <a:t>consumption</a:t>
            </a:r>
            <a:r>
              <a:rPr lang="pt-BR" dirty="0" smtClean="0">
                <a:latin typeface="Arial Narrow" pitchFamily="34" charset="0"/>
              </a:rPr>
              <a:t> taxes </a:t>
            </a:r>
            <a:r>
              <a:rPr lang="pt-BR" dirty="0" err="1" smtClean="0">
                <a:latin typeface="Arial Narrow" pitchFamily="34" charset="0"/>
              </a:rPr>
              <a:t>which</a:t>
            </a:r>
            <a:r>
              <a:rPr lang="pt-BR" dirty="0" smtClean="0">
                <a:latin typeface="Arial Narrow" pitchFamily="34" charset="0"/>
              </a:rPr>
              <a:t> are </a:t>
            </a:r>
            <a:r>
              <a:rPr lang="pt-BR" dirty="0" err="1" smtClean="0">
                <a:latin typeface="Arial Narrow" pitchFamily="34" charset="0"/>
              </a:rPr>
              <a:t>known</a:t>
            </a:r>
            <a:r>
              <a:rPr lang="pt-BR" dirty="0" smtClean="0">
                <a:latin typeface="Arial Narrow" pitchFamily="34" charset="0"/>
              </a:rPr>
              <a:t> to </a:t>
            </a:r>
            <a:r>
              <a:rPr lang="pt-BR" dirty="0" err="1" smtClean="0">
                <a:latin typeface="Arial Narrow" pitchFamily="34" charset="0"/>
              </a:rPr>
              <a:t>take</a:t>
            </a:r>
            <a:r>
              <a:rPr lang="pt-BR" dirty="0" smtClean="0">
                <a:latin typeface="Arial Narrow" pitchFamily="34" charset="0"/>
              </a:rPr>
              <a:t> a </a:t>
            </a:r>
            <a:r>
              <a:rPr lang="pt-BR" dirty="0" err="1" smtClean="0">
                <a:latin typeface="Arial Narrow" pitchFamily="34" charset="0"/>
              </a:rPr>
              <a:t>greater</a:t>
            </a:r>
            <a:r>
              <a:rPr lang="pt-BR" dirty="0" smtClean="0">
                <a:latin typeface="Arial Narrow" pitchFamily="34" charset="0"/>
              </a:rPr>
              <a:t> </a:t>
            </a:r>
            <a:r>
              <a:rPr lang="pt-BR" dirty="0" err="1" smtClean="0">
                <a:latin typeface="Arial Narrow" pitchFamily="34" charset="0"/>
              </a:rPr>
              <a:t>toll</a:t>
            </a:r>
            <a:r>
              <a:rPr lang="pt-BR" dirty="0" smtClean="0">
                <a:latin typeface="Arial Narrow" pitchFamily="34" charset="0"/>
              </a:rPr>
              <a:t> </a:t>
            </a:r>
            <a:r>
              <a:rPr lang="pt-BR" dirty="0" err="1" smtClean="0">
                <a:latin typeface="Arial Narrow" pitchFamily="34" charset="0"/>
              </a:rPr>
              <a:t>on</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poor</a:t>
            </a:r>
            <a:r>
              <a:rPr lang="pt-BR" dirty="0" smtClean="0">
                <a:latin typeface="Arial Narrow" pitchFamily="34" charset="0"/>
              </a:rPr>
              <a:t>. </a:t>
            </a:r>
            <a:r>
              <a:rPr lang="pt-BR" dirty="0" err="1" smtClean="0">
                <a:latin typeface="Arial Narrow" pitchFamily="34" charset="0"/>
              </a:rPr>
              <a:t>Several</a:t>
            </a:r>
            <a:r>
              <a:rPr lang="pt-BR" dirty="0" smtClean="0">
                <a:latin typeface="Arial Narrow" pitchFamily="34" charset="0"/>
              </a:rPr>
              <a:t> are </a:t>
            </a:r>
            <a:r>
              <a:rPr lang="pt-BR" dirty="0" err="1" smtClean="0">
                <a:latin typeface="Arial Narrow" pitchFamily="34" charset="0"/>
              </a:rPr>
              <a:t>either</a:t>
            </a:r>
            <a:r>
              <a:rPr lang="pt-BR" dirty="0" smtClean="0">
                <a:latin typeface="Arial Narrow" pitchFamily="34" charset="0"/>
              </a:rPr>
              <a:t> </a:t>
            </a:r>
            <a:r>
              <a:rPr lang="pt-BR" dirty="0" err="1" smtClean="0">
                <a:latin typeface="Arial Narrow" pitchFamily="34" charset="0"/>
              </a:rPr>
              <a:t>ambiguous</a:t>
            </a:r>
            <a:r>
              <a:rPr lang="pt-BR" dirty="0" smtClean="0">
                <a:latin typeface="Arial Narrow" pitchFamily="34" charset="0"/>
              </a:rPr>
              <a:t> </a:t>
            </a:r>
            <a:r>
              <a:rPr lang="pt-BR" dirty="0" err="1" smtClean="0">
                <a:latin typeface="Arial Narrow" pitchFamily="34" charset="0"/>
              </a:rPr>
              <a:t>or</a:t>
            </a:r>
            <a:r>
              <a:rPr lang="pt-BR" dirty="0" smtClean="0">
                <a:latin typeface="Arial Narrow" pitchFamily="34" charset="0"/>
              </a:rPr>
              <a:t> </a:t>
            </a:r>
            <a:r>
              <a:rPr lang="pt-BR" dirty="0" err="1" smtClean="0">
                <a:latin typeface="Arial Narrow" pitchFamily="34" charset="0"/>
              </a:rPr>
              <a:t>hard</a:t>
            </a:r>
            <a:r>
              <a:rPr lang="pt-BR" dirty="0" smtClean="0">
                <a:latin typeface="Arial Narrow" pitchFamily="34" charset="0"/>
              </a:rPr>
              <a:t> to </a:t>
            </a:r>
            <a:r>
              <a:rPr lang="pt-BR" dirty="0" err="1" smtClean="0">
                <a:latin typeface="Arial Narrow" pitchFamily="34" charset="0"/>
              </a:rPr>
              <a:t>measure</a:t>
            </a:r>
            <a:r>
              <a:rPr lang="pt-BR" dirty="0" smtClean="0">
                <a:latin typeface="Arial Narrow" pitchFamily="34" charset="0"/>
              </a:rPr>
              <a:t> (</a:t>
            </a:r>
            <a:r>
              <a:rPr lang="pt-BR" dirty="0" err="1" smtClean="0">
                <a:latin typeface="Arial Narrow" pitchFamily="34" charset="0"/>
              </a:rPr>
              <a:t>such</a:t>
            </a:r>
            <a:r>
              <a:rPr lang="pt-BR" dirty="0" smtClean="0">
                <a:latin typeface="Arial Narrow" pitchFamily="34" charset="0"/>
              </a:rPr>
              <a:t> as </a:t>
            </a:r>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expenditures</a:t>
            </a:r>
            <a:r>
              <a:rPr lang="pt-BR" dirty="0" smtClean="0">
                <a:latin typeface="Arial Narrow" pitchFamily="34" charset="0"/>
              </a:rPr>
              <a:t> </a:t>
            </a:r>
            <a:r>
              <a:rPr lang="pt-BR" dirty="0" err="1" smtClean="0">
                <a:latin typeface="Arial Narrow" pitchFamily="34" charset="0"/>
              </a:rPr>
              <a:t>on</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Universal </a:t>
            </a:r>
            <a:r>
              <a:rPr lang="pt-BR" dirty="0" err="1" smtClean="0">
                <a:latin typeface="Arial Narrow" pitchFamily="34" charset="0"/>
              </a:rPr>
              <a:t>Health</a:t>
            </a:r>
            <a:r>
              <a:rPr lang="pt-BR" dirty="0" smtClean="0">
                <a:latin typeface="Arial Narrow" pitchFamily="34" charset="0"/>
              </a:rPr>
              <a:t> System).</a:t>
            </a:r>
          </a:p>
          <a:p>
            <a:endParaRPr lang="pt-BR" dirty="0" smtClean="0">
              <a:latin typeface="Arial Narrow" pitchFamily="34" charset="0"/>
            </a:endParaRPr>
          </a:p>
          <a:p>
            <a:r>
              <a:rPr lang="pt-BR" dirty="0" err="1" smtClean="0">
                <a:latin typeface="Arial Narrow" pitchFamily="34" charset="0"/>
              </a:rPr>
              <a:t>The</a:t>
            </a:r>
            <a:r>
              <a:rPr lang="pt-BR" dirty="0" smtClean="0">
                <a:latin typeface="Arial Narrow" pitchFamily="34" charset="0"/>
              </a:rPr>
              <a:t> </a:t>
            </a:r>
            <a:r>
              <a:rPr lang="pt-BR" dirty="0" err="1" smtClean="0">
                <a:latin typeface="Arial Narrow" pitchFamily="34" charset="0"/>
              </a:rPr>
              <a:t>most</a:t>
            </a:r>
            <a:r>
              <a:rPr lang="pt-BR" dirty="0" smtClean="0">
                <a:latin typeface="Arial Narrow" pitchFamily="34" charset="0"/>
              </a:rPr>
              <a:t> </a:t>
            </a:r>
            <a:r>
              <a:rPr lang="pt-BR" dirty="0" err="1" smtClean="0">
                <a:latin typeface="Arial Narrow" pitchFamily="34" charset="0"/>
              </a:rPr>
              <a:t>prominent</a:t>
            </a:r>
            <a:r>
              <a:rPr lang="pt-BR" dirty="0" smtClean="0">
                <a:latin typeface="Arial Narrow" pitchFamily="34" charset="0"/>
              </a:rPr>
              <a:t> </a:t>
            </a:r>
            <a:r>
              <a:rPr lang="pt-BR" dirty="0" err="1" smtClean="0">
                <a:latin typeface="Arial Narrow" pitchFamily="34" charset="0"/>
              </a:rPr>
              <a:t>ones</a:t>
            </a:r>
            <a:r>
              <a:rPr lang="pt-BR" dirty="0" smtClean="0">
                <a:latin typeface="Arial Narrow" pitchFamily="34" charset="0"/>
              </a:rPr>
              <a:t> are </a:t>
            </a:r>
            <a:r>
              <a:rPr lang="pt-BR" dirty="0" err="1" smtClean="0">
                <a:latin typeface="Arial Narrow" pitchFamily="34" charset="0"/>
              </a:rPr>
              <a:t>related</a:t>
            </a:r>
            <a:r>
              <a:rPr lang="pt-BR" dirty="0" smtClean="0">
                <a:latin typeface="Arial Narrow" pitchFamily="34" charset="0"/>
              </a:rPr>
              <a:t> to </a:t>
            </a:r>
            <a:r>
              <a:rPr lang="pt-BR" dirty="0" err="1" smtClean="0">
                <a:latin typeface="Arial Narrow" pitchFamily="34" charset="0"/>
              </a:rPr>
              <a:t>typical</a:t>
            </a:r>
            <a:r>
              <a:rPr lang="pt-BR" dirty="0" smtClean="0">
                <a:latin typeface="Arial Narrow" pitchFamily="34" charset="0"/>
              </a:rPr>
              <a:t> </a:t>
            </a:r>
            <a:r>
              <a:rPr lang="pt-BR" dirty="0" err="1" smtClean="0">
                <a:latin typeface="Arial Narrow" pitchFamily="34" charset="0"/>
              </a:rPr>
              <a:t>areas</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intervention</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a:t>
            </a:r>
            <a:r>
              <a:rPr lang="pt-BR" dirty="0" err="1" smtClean="0">
                <a:latin typeface="Arial Narrow" pitchFamily="34" charset="0"/>
              </a:rPr>
              <a:t>the</a:t>
            </a:r>
            <a:r>
              <a:rPr lang="pt-BR" dirty="0" smtClean="0">
                <a:latin typeface="Arial Narrow" pitchFamily="34" charset="0"/>
              </a:rPr>
              <a:t> 20th </a:t>
            </a:r>
            <a:r>
              <a:rPr lang="pt-BR" dirty="0" err="1" smtClean="0">
                <a:latin typeface="Arial Narrow" pitchFamily="34" charset="0"/>
              </a:rPr>
              <a:t>century</a:t>
            </a:r>
            <a:r>
              <a:rPr lang="pt-BR" dirty="0" smtClean="0">
                <a:latin typeface="Arial Narrow" pitchFamily="34" charset="0"/>
              </a:rPr>
              <a:t> </a:t>
            </a:r>
            <a:r>
              <a:rPr lang="pt-BR" dirty="0" err="1" smtClean="0">
                <a:latin typeface="Arial Narrow" pitchFamily="34" charset="0"/>
              </a:rPr>
              <a:t>Welfare</a:t>
            </a:r>
            <a:r>
              <a:rPr lang="pt-BR" dirty="0" smtClean="0">
                <a:latin typeface="Arial Narrow" pitchFamily="34" charset="0"/>
              </a:rPr>
              <a:t> States :</a:t>
            </a:r>
          </a:p>
          <a:p>
            <a:pPr lvl="1">
              <a:buFont typeface="Courier New" pitchFamily="49" charset="0"/>
              <a:buChar char="o"/>
            </a:pPr>
            <a:r>
              <a:rPr lang="pt-BR" dirty="0" smtClean="0">
                <a:latin typeface="Arial Narrow" pitchFamily="34" charset="0"/>
              </a:rPr>
              <a:t> </a:t>
            </a:r>
            <a:r>
              <a:rPr lang="pt-BR" dirty="0" err="1" smtClean="0">
                <a:latin typeface="Arial Narrow" pitchFamily="34" charset="0"/>
              </a:rPr>
              <a:t>Education</a:t>
            </a:r>
            <a:endParaRPr lang="pt-BR" dirty="0" smtClean="0">
              <a:latin typeface="Arial Narrow" pitchFamily="34" charset="0"/>
            </a:endParaRPr>
          </a:p>
          <a:p>
            <a:pPr lvl="1">
              <a:buFont typeface="Courier New" pitchFamily="49" charset="0"/>
              <a:buChar char="o"/>
            </a:pPr>
            <a:r>
              <a:rPr lang="pt-BR" dirty="0" smtClean="0">
                <a:latin typeface="Arial Narrow" pitchFamily="34" charset="0"/>
              </a:rPr>
              <a:t> </a:t>
            </a:r>
            <a:r>
              <a:rPr lang="pt-BR" dirty="0" err="1" smtClean="0">
                <a:latin typeface="Arial Narrow" pitchFamily="34" charset="0"/>
              </a:rPr>
              <a:t>Minimum</a:t>
            </a:r>
            <a:r>
              <a:rPr lang="pt-BR" dirty="0" smtClean="0">
                <a:latin typeface="Arial Narrow" pitchFamily="34" charset="0"/>
              </a:rPr>
              <a:t> </a:t>
            </a:r>
            <a:r>
              <a:rPr lang="pt-BR" dirty="0" err="1" smtClean="0">
                <a:latin typeface="Arial Narrow" pitchFamily="34" charset="0"/>
              </a:rPr>
              <a:t>wage</a:t>
            </a:r>
            <a:r>
              <a:rPr lang="pt-BR" dirty="0" smtClean="0">
                <a:latin typeface="Arial Narrow" pitchFamily="34" charset="0"/>
              </a:rPr>
              <a:t> </a:t>
            </a:r>
          </a:p>
          <a:p>
            <a:pPr lvl="1">
              <a:buFont typeface="Courier New" pitchFamily="49" charset="0"/>
              <a:buChar char="o"/>
            </a:pPr>
            <a:r>
              <a:rPr lang="pt-BR" dirty="0" smtClean="0">
                <a:latin typeface="Arial Narrow" pitchFamily="34" charset="0"/>
              </a:rPr>
              <a:t> Social </a:t>
            </a:r>
            <a:r>
              <a:rPr lang="pt-BR" dirty="0" err="1" smtClean="0">
                <a:latin typeface="Arial Narrow" pitchFamily="34" charset="0"/>
              </a:rPr>
              <a:t>Security</a:t>
            </a:r>
            <a:r>
              <a:rPr lang="pt-BR" dirty="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retirement</a:t>
            </a:r>
            <a:r>
              <a:rPr lang="pt-BR" dirty="0" smtClean="0">
                <a:latin typeface="Arial Narrow" pitchFamily="34" charset="0"/>
              </a:rPr>
              <a:t> </a:t>
            </a:r>
            <a:r>
              <a:rPr lang="pt-BR" dirty="0" err="1" smtClean="0">
                <a:latin typeface="Arial Narrow" pitchFamily="34" charset="0"/>
              </a:rPr>
              <a:t>pensions</a:t>
            </a:r>
            <a:endParaRPr lang="pt-BR" dirty="0" smtClean="0">
              <a:latin typeface="Arial Narrow" pitchFamily="34" charset="0"/>
            </a:endParaRPr>
          </a:p>
          <a:p>
            <a:pPr lvl="1">
              <a:buFont typeface="Courier New" pitchFamily="49" charset="0"/>
              <a:buChar char="o"/>
            </a:pPr>
            <a:r>
              <a:rPr lang="pt-BR" dirty="0" smtClean="0">
                <a:latin typeface="Arial Narrow" pitchFamily="34" charset="0"/>
              </a:rPr>
              <a:t> Social </a:t>
            </a:r>
            <a:r>
              <a:rPr lang="pt-BR" dirty="0" err="1" smtClean="0">
                <a:latin typeface="Arial Narrow" pitchFamily="34" charset="0"/>
              </a:rPr>
              <a:t>assistance</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cash</a:t>
            </a:r>
            <a:r>
              <a:rPr lang="pt-BR" dirty="0" smtClean="0">
                <a:latin typeface="Arial Narrow" pitchFamily="34" charset="0"/>
              </a:rPr>
              <a:t> </a:t>
            </a:r>
            <a:r>
              <a:rPr lang="pt-BR" dirty="0" err="1" smtClean="0">
                <a:latin typeface="Arial Narrow" pitchFamily="34" charset="0"/>
              </a:rPr>
              <a:t>transfers</a:t>
            </a:r>
            <a:endParaRPr lang="pt-BR" dirty="0" smtClean="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457200" y="44624"/>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900" b="0" i="0" u="none" strike="noStrike" kern="1200" cap="none" spc="0" normalizeH="0" baseline="0" noProof="0" dirty="0" err="1" smtClean="0">
                <a:ln>
                  <a:noFill/>
                </a:ln>
                <a:solidFill>
                  <a:schemeClr val="tx1"/>
                </a:solidFill>
                <a:effectLst/>
                <a:uLnTx/>
                <a:uFillTx/>
                <a:latin typeface="Arial Narrow" pitchFamily="34" charset="0"/>
                <a:ea typeface="+mj-ea"/>
                <a:cs typeface="+mj-cs"/>
              </a:rPr>
              <a:t>Poverty</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inequality</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and</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the</a:t>
            </a:r>
            <a:r>
              <a:rPr lang="pt-BR" sz="4900" dirty="0" smtClean="0">
                <a:latin typeface="Arial Narrow" pitchFamily="34" charset="0"/>
                <a:ea typeface="+mj-ea"/>
                <a:cs typeface="+mj-cs"/>
              </a:rPr>
              <a:t> </a:t>
            </a:r>
            <a:r>
              <a:rPr lang="pt-BR" sz="4900" dirty="0" err="1" smtClean="0">
                <a:latin typeface="Arial Narrow" pitchFamily="34" charset="0"/>
                <a:ea typeface="+mj-ea"/>
                <a:cs typeface="+mj-cs"/>
              </a:rPr>
              <a:t>State</a:t>
            </a:r>
            <a: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t/>
            </a:r>
            <a:br>
              <a:rPr kumimoji="0" lang="pt-BR" sz="4400" b="0" i="0" u="none" strike="noStrike" kern="1200" cap="none" spc="0" normalizeH="0" baseline="0" noProof="0" dirty="0" smtClean="0">
                <a:ln>
                  <a:noFill/>
                </a:ln>
                <a:solidFill>
                  <a:schemeClr val="tx1"/>
                </a:solidFill>
                <a:effectLst/>
                <a:uLnTx/>
                <a:uFillTx/>
                <a:latin typeface="Arial Narrow" pitchFamily="34" charset="0"/>
                <a:ea typeface="+mj-ea"/>
                <a:cs typeface="+mj-cs"/>
              </a:rPr>
            </a:b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(Major </a:t>
            </a:r>
            <a:r>
              <a:rPr kumimoji="0" lang="pt-BR" sz="3600" b="0" i="0" u="none" strike="noStrike" kern="1200" cap="none" spc="0" normalizeH="0" baseline="0" noProof="0" dirty="0" err="1" smtClean="0">
                <a:ln>
                  <a:noFill/>
                </a:ln>
                <a:solidFill>
                  <a:schemeClr val="tx1"/>
                </a:solidFill>
                <a:effectLst/>
                <a:uLnTx/>
                <a:uFillTx/>
                <a:latin typeface="Arial Narrow" pitchFamily="34" charset="0"/>
                <a:ea typeface="+mj-ea"/>
                <a:cs typeface="+mj-cs"/>
              </a:rPr>
              <a:t>public</a:t>
            </a:r>
            <a:r>
              <a:rPr kumimoji="0" lang="pt-BR" sz="3600" b="0" i="0" u="none" strike="noStrike" kern="1200" cap="none" spc="0" normalizeH="0" baseline="0" noProof="0" dirty="0" smtClean="0">
                <a:ln>
                  <a:noFill/>
                </a:ln>
                <a:solidFill>
                  <a:schemeClr val="tx1"/>
                </a:solidFill>
                <a:effectLst/>
                <a:uLnTx/>
                <a:uFillTx/>
                <a:latin typeface="Arial Narrow" pitchFamily="34" charset="0"/>
                <a:ea typeface="+mj-ea"/>
                <a:cs typeface="+mj-cs"/>
              </a:rPr>
              <a:t> policies)</a:t>
            </a:r>
            <a:endParaRPr kumimoji="0" lang="pt-BR" sz="36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graphicFrame>
        <p:nvGraphicFramePr>
          <p:cNvPr id="7" name="Tabela 6"/>
          <p:cNvGraphicFramePr>
            <a:graphicFrameLocks noGrp="1"/>
          </p:cNvGraphicFramePr>
          <p:nvPr/>
        </p:nvGraphicFramePr>
        <p:xfrm>
          <a:off x="1235968" y="1871315"/>
          <a:ext cx="6648400" cy="3708400"/>
        </p:xfrm>
        <a:graphic>
          <a:graphicData uri="http://schemas.openxmlformats.org/drawingml/2006/table">
            <a:tbl>
              <a:tblPr firstRow="1" bandRow="1">
                <a:tableStyleId>{5C22544A-7EE6-4342-B048-85BDC9FD1C3A}</a:tableStyleId>
              </a:tblPr>
              <a:tblGrid>
                <a:gridCol w="3840088"/>
                <a:gridCol w="2808312"/>
              </a:tblGrid>
              <a:tr h="370840">
                <a:tc>
                  <a:txBody>
                    <a:bodyPr/>
                    <a:lstStyle/>
                    <a:p>
                      <a:pPr algn="ctr"/>
                      <a:r>
                        <a:rPr lang="pt-BR" dirty="0" err="1" smtClean="0">
                          <a:latin typeface="Arial Narrow" pitchFamily="34" charset="0"/>
                        </a:rPr>
                        <a:t>Expenditures</a:t>
                      </a:r>
                      <a:endParaRPr lang="pt-BR" dirty="0">
                        <a:latin typeface="Arial Narrow" pitchFamily="34" charset="0"/>
                      </a:endParaRPr>
                    </a:p>
                  </a:txBody>
                  <a:tcPr/>
                </a:tc>
                <a:tc>
                  <a:txBody>
                    <a:bodyPr/>
                    <a:lstStyle/>
                    <a:p>
                      <a:pPr algn="ctr"/>
                      <a:r>
                        <a:rPr lang="pt-BR" dirty="0" err="1" smtClean="0">
                          <a:latin typeface="Arial Narrow" pitchFamily="34" charset="0"/>
                        </a:rPr>
                        <a:t>Share</a:t>
                      </a:r>
                      <a:r>
                        <a:rPr lang="pt-BR" dirty="0" smtClean="0">
                          <a:latin typeface="Arial Narrow" pitchFamily="34" charset="0"/>
                        </a:rPr>
                        <a:t> </a:t>
                      </a:r>
                      <a:r>
                        <a:rPr lang="pt-BR" dirty="0" err="1" smtClean="0">
                          <a:latin typeface="Arial Narrow" pitchFamily="34" charset="0"/>
                        </a:rPr>
                        <a:t>of</a:t>
                      </a:r>
                      <a:r>
                        <a:rPr lang="pt-BR" dirty="0" smtClean="0">
                          <a:latin typeface="Arial Narrow" pitchFamily="34" charset="0"/>
                        </a:rPr>
                        <a:t> GDP (%)</a:t>
                      </a:r>
                      <a:endParaRPr lang="pt-BR" dirty="0">
                        <a:latin typeface="Arial Narrow" pitchFamily="34" charset="0"/>
                      </a:endParaRPr>
                    </a:p>
                  </a:txBody>
                  <a:tcPr/>
                </a:tc>
              </a:tr>
              <a:tr h="370840">
                <a:tc>
                  <a:txBody>
                    <a:bodyPr/>
                    <a:lstStyle/>
                    <a:p>
                      <a:r>
                        <a:rPr lang="pt-BR" dirty="0" err="1" smtClean="0">
                          <a:latin typeface="Arial Narrow" pitchFamily="34" charset="0"/>
                        </a:rPr>
                        <a:t>Public</a:t>
                      </a:r>
                      <a:r>
                        <a:rPr lang="pt-BR" dirty="0" smtClean="0">
                          <a:latin typeface="Arial Narrow" pitchFamily="34" charset="0"/>
                        </a:rPr>
                        <a:t> </a:t>
                      </a:r>
                      <a:r>
                        <a:rPr lang="pt-BR" dirty="0" err="1" smtClean="0">
                          <a:latin typeface="Arial Narrow" pitchFamily="34" charset="0"/>
                        </a:rPr>
                        <a:t>education</a:t>
                      </a:r>
                      <a:endParaRPr lang="pt-BR" dirty="0">
                        <a:latin typeface="Arial Narrow" pitchFamily="34" charset="0"/>
                      </a:endParaRPr>
                    </a:p>
                  </a:txBody>
                  <a:tcPr/>
                </a:tc>
                <a:tc>
                  <a:txBody>
                    <a:bodyPr/>
                    <a:lstStyle/>
                    <a:p>
                      <a:pPr algn="ctr"/>
                      <a:r>
                        <a:rPr lang="pt-BR" dirty="0" smtClean="0">
                          <a:latin typeface="Arial Narrow" pitchFamily="34" charset="0"/>
                        </a:rPr>
                        <a:t>3.8</a:t>
                      </a:r>
                      <a:endParaRPr lang="pt-BR" dirty="0">
                        <a:latin typeface="Arial Narrow" pitchFamily="34" charset="0"/>
                      </a:endParaRPr>
                    </a:p>
                  </a:txBody>
                  <a:tcPr/>
                </a:tc>
              </a:tr>
              <a:tr h="370840">
                <a:tc>
                  <a:txBody>
                    <a:bodyPr/>
                    <a:lstStyle/>
                    <a:p>
                      <a:r>
                        <a:rPr lang="pt-BR" dirty="0" smtClean="0">
                          <a:latin typeface="Arial Narrow" pitchFamily="34" charset="0"/>
                        </a:rPr>
                        <a:t>Social </a:t>
                      </a:r>
                      <a:r>
                        <a:rPr lang="pt-BR" dirty="0" err="1" smtClean="0">
                          <a:latin typeface="Arial Narrow" pitchFamily="34" charset="0"/>
                        </a:rPr>
                        <a:t>security</a:t>
                      </a:r>
                      <a:r>
                        <a:rPr lang="pt-BR" dirty="0" smtClean="0">
                          <a:latin typeface="Arial Narrow" pitchFamily="34" charset="0"/>
                        </a:rPr>
                        <a:t> </a:t>
                      </a:r>
                      <a:r>
                        <a:rPr lang="pt-BR" dirty="0" err="1" smtClean="0">
                          <a:latin typeface="Arial Narrow" pitchFamily="34" charset="0"/>
                        </a:rPr>
                        <a:t>and</a:t>
                      </a:r>
                      <a:r>
                        <a:rPr lang="pt-BR" dirty="0" smtClean="0">
                          <a:latin typeface="Arial Narrow" pitchFamily="34" charset="0"/>
                        </a:rPr>
                        <a:t> </a:t>
                      </a:r>
                      <a:r>
                        <a:rPr lang="pt-BR" dirty="0" err="1" smtClean="0">
                          <a:latin typeface="Arial Narrow" pitchFamily="34" charset="0"/>
                        </a:rPr>
                        <a:t>pensions</a:t>
                      </a:r>
                      <a:endParaRPr lang="pt-BR" dirty="0">
                        <a:latin typeface="Arial Narrow" pitchFamily="34" charset="0"/>
                      </a:endParaRPr>
                    </a:p>
                  </a:txBody>
                  <a:tcPr/>
                </a:tc>
                <a:tc>
                  <a:txBody>
                    <a:bodyPr/>
                    <a:lstStyle/>
                    <a:p>
                      <a:pPr algn="ctr"/>
                      <a:r>
                        <a:rPr lang="pt-BR" dirty="0" smtClean="0">
                          <a:latin typeface="Arial Narrow" pitchFamily="34" charset="0"/>
                        </a:rPr>
                        <a:t>11.1</a:t>
                      </a:r>
                      <a:endParaRPr lang="pt-BR" dirty="0">
                        <a:latin typeface="Arial Narrow" pitchFamily="34" charset="0"/>
                      </a:endParaRPr>
                    </a:p>
                  </a:txBody>
                  <a:tcPr/>
                </a:tc>
              </a:tr>
              <a:tr h="370840">
                <a:tc>
                  <a:txBody>
                    <a:bodyPr/>
                    <a:lstStyle/>
                    <a:p>
                      <a:pPr algn="ctr"/>
                      <a:r>
                        <a:rPr lang="pt-BR" i="1" dirty="0" err="1" smtClean="0">
                          <a:latin typeface="Arial Narrow" pitchFamily="34" charset="0"/>
                        </a:rPr>
                        <a:t>Private</a:t>
                      </a:r>
                      <a:r>
                        <a:rPr lang="pt-BR" i="1" dirty="0" smtClean="0">
                          <a:latin typeface="Arial Narrow" pitchFamily="34" charset="0"/>
                        </a:rPr>
                        <a:t> sector</a:t>
                      </a:r>
                      <a:endParaRPr lang="pt-BR" i="1" dirty="0">
                        <a:latin typeface="Arial Narrow" pitchFamily="34" charset="0"/>
                      </a:endParaRPr>
                    </a:p>
                  </a:txBody>
                  <a:tcPr/>
                </a:tc>
                <a:tc>
                  <a:txBody>
                    <a:bodyPr/>
                    <a:lstStyle/>
                    <a:p>
                      <a:pPr algn="ctr"/>
                      <a:r>
                        <a:rPr lang="pt-BR" i="1" dirty="0" smtClean="0">
                          <a:latin typeface="Arial Narrow" pitchFamily="34" charset="0"/>
                        </a:rPr>
                        <a:t>6.8</a:t>
                      </a:r>
                      <a:endParaRPr lang="pt-BR" i="1" dirty="0">
                        <a:latin typeface="Arial Narrow" pitchFamily="34" charset="0"/>
                      </a:endParaRPr>
                    </a:p>
                  </a:txBody>
                  <a:tcPr/>
                </a:tc>
              </a:tr>
              <a:tr h="370840">
                <a:tc>
                  <a:txBody>
                    <a:bodyPr/>
                    <a:lstStyle/>
                    <a:p>
                      <a:pPr algn="ctr"/>
                      <a:r>
                        <a:rPr lang="pt-BR" i="1" dirty="0" smtClean="0">
                          <a:latin typeface="Arial Narrow" pitchFamily="34" charset="0"/>
                        </a:rPr>
                        <a:t>Civil </a:t>
                      </a:r>
                      <a:r>
                        <a:rPr lang="pt-BR" i="1" dirty="0" err="1" smtClean="0">
                          <a:latin typeface="Arial Narrow" pitchFamily="34" charset="0"/>
                        </a:rPr>
                        <a:t>servants</a:t>
                      </a:r>
                      <a:endParaRPr lang="pt-BR" i="1" dirty="0">
                        <a:latin typeface="Arial Narrow" pitchFamily="34" charset="0"/>
                      </a:endParaRPr>
                    </a:p>
                  </a:txBody>
                  <a:tcPr/>
                </a:tc>
                <a:tc>
                  <a:txBody>
                    <a:bodyPr/>
                    <a:lstStyle/>
                    <a:p>
                      <a:pPr algn="ctr"/>
                      <a:r>
                        <a:rPr lang="pt-BR" i="1" dirty="0" smtClean="0">
                          <a:latin typeface="Arial Narrow" pitchFamily="34" charset="0"/>
                        </a:rPr>
                        <a:t>4.3</a:t>
                      </a:r>
                      <a:endParaRPr lang="pt-BR" i="1" dirty="0">
                        <a:latin typeface="Arial Narrow" pitchFamily="34" charset="0"/>
                      </a:endParaRPr>
                    </a:p>
                  </a:txBody>
                  <a:tcPr/>
                </a:tc>
              </a:tr>
              <a:tr h="370840">
                <a:tc>
                  <a:txBody>
                    <a:bodyPr/>
                    <a:lstStyle/>
                    <a:p>
                      <a:r>
                        <a:rPr lang="pt-BR" dirty="0" smtClean="0">
                          <a:latin typeface="Arial Narrow" pitchFamily="34" charset="0"/>
                        </a:rPr>
                        <a:t>Social </a:t>
                      </a:r>
                      <a:r>
                        <a:rPr lang="pt-BR" dirty="0" err="1" smtClean="0">
                          <a:latin typeface="Arial Narrow" pitchFamily="34" charset="0"/>
                        </a:rPr>
                        <a:t>assistance</a:t>
                      </a:r>
                      <a:endParaRPr lang="pt-BR" dirty="0">
                        <a:latin typeface="Arial Narrow" pitchFamily="34" charset="0"/>
                      </a:endParaRPr>
                    </a:p>
                  </a:txBody>
                  <a:tcPr/>
                </a:tc>
                <a:tc>
                  <a:txBody>
                    <a:bodyPr/>
                    <a:lstStyle/>
                    <a:p>
                      <a:pPr algn="ctr"/>
                      <a:r>
                        <a:rPr lang="pt-BR" dirty="0" smtClean="0">
                          <a:latin typeface="Arial Narrow" pitchFamily="34" charset="0"/>
                        </a:rPr>
                        <a:t>0.8</a:t>
                      </a:r>
                      <a:endParaRPr lang="pt-BR" dirty="0">
                        <a:latin typeface="Arial Narrow" pitchFamily="34" charset="0"/>
                      </a:endParaRPr>
                    </a:p>
                  </a:txBody>
                  <a:tcPr/>
                </a:tc>
              </a:tr>
              <a:tr h="370840">
                <a:tc>
                  <a:txBody>
                    <a:bodyPr/>
                    <a:lstStyle/>
                    <a:p>
                      <a:pPr algn="ctr"/>
                      <a:r>
                        <a:rPr lang="pt-BR" i="1" dirty="0" smtClean="0">
                          <a:latin typeface="Arial Narrow" pitchFamily="34" charset="0"/>
                        </a:rPr>
                        <a:t>Benefício</a:t>
                      </a:r>
                      <a:r>
                        <a:rPr lang="pt-BR" i="1" baseline="0" dirty="0" smtClean="0">
                          <a:latin typeface="Arial Narrow" pitchFamily="34" charset="0"/>
                        </a:rPr>
                        <a:t> de Prestação Continuada (BPC)</a:t>
                      </a:r>
                      <a:endParaRPr lang="pt-BR" i="1" dirty="0">
                        <a:latin typeface="Arial Narrow" pitchFamily="34" charset="0"/>
                      </a:endParaRPr>
                    </a:p>
                  </a:txBody>
                  <a:tcPr/>
                </a:tc>
                <a:tc>
                  <a:txBody>
                    <a:bodyPr/>
                    <a:lstStyle/>
                    <a:p>
                      <a:pPr algn="ctr"/>
                      <a:r>
                        <a:rPr lang="pt-BR" i="1" dirty="0" smtClean="0">
                          <a:latin typeface="Arial Narrow" pitchFamily="34" charset="0"/>
                        </a:rPr>
                        <a:t>0.4</a:t>
                      </a:r>
                      <a:endParaRPr lang="pt-BR" i="1" dirty="0">
                        <a:latin typeface="Arial Narrow" pitchFamily="34" charset="0"/>
                      </a:endParaRPr>
                    </a:p>
                  </a:txBody>
                  <a:tcPr/>
                </a:tc>
              </a:tr>
              <a:tr h="370840">
                <a:tc>
                  <a:txBody>
                    <a:bodyPr/>
                    <a:lstStyle/>
                    <a:p>
                      <a:pPr algn="ctr"/>
                      <a:r>
                        <a:rPr lang="pt-BR" i="1" dirty="0" smtClean="0">
                          <a:latin typeface="Arial Narrow" pitchFamily="34" charset="0"/>
                        </a:rPr>
                        <a:t>Programa Bolsa Família (PBF)</a:t>
                      </a:r>
                      <a:endParaRPr lang="pt-BR" i="1" dirty="0">
                        <a:latin typeface="Arial Narrow" pitchFamily="34" charset="0"/>
                      </a:endParaRPr>
                    </a:p>
                  </a:txBody>
                  <a:tcPr/>
                </a:tc>
                <a:tc>
                  <a:txBody>
                    <a:bodyPr/>
                    <a:lstStyle/>
                    <a:p>
                      <a:pPr algn="ctr"/>
                      <a:r>
                        <a:rPr lang="pt-BR" i="1" dirty="0" smtClean="0">
                          <a:latin typeface="Arial Narrow" pitchFamily="34" charset="0"/>
                        </a:rPr>
                        <a:t>0.4</a:t>
                      </a:r>
                      <a:endParaRPr lang="pt-BR" i="1" dirty="0">
                        <a:latin typeface="Arial Narrow" pitchFamily="34" charset="0"/>
                      </a:endParaRPr>
                    </a:p>
                  </a:txBody>
                  <a:tcPr/>
                </a:tc>
              </a:tr>
              <a:tr h="370840">
                <a:tc>
                  <a:txBody>
                    <a:bodyPr/>
                    <a:lstStyle/>
                    <a:p>
                      <a:pPr algn="ctr"/>
                      <a:r>
                        <a:rPr lang="pt-BR" b="1" i="0" dirty="0" smtClean="0">
                          <a:latin typeface="Arial Narrow" pitchFamily="34" charset="0"/>
                        </a:rPr>
                        <a:t>Total</a:t>
                      </a:r>
                      <a:endParaRPr lang="pt-BR" b="1" i="0" dirty="0">
                        <a:latin typeface="Arial Narrow" pitchFamily="34" charset="0"/>
                      </a:endParaRPr>
                    </a:p>
                  </a:txBody>
                  <a:tcPr/>
                </a:tc>
                <a:tc>
                  <a:txBody>
                    <a:bodyPr/>
                    <a:lstStyle/>
                    <a:p>
                      <a:pPr algn="ctr"/>
                      <a:r>
                        <a:rPr lang="pt-BR" b="1" dirty="0" smtClean="0">
                          <a:latin typeface="Arial Narrow" pitchFamily="34" charset="0"/>
                        </a:rPr>
                        <a:t>15.7</a:t>
                      </a:r>
                      <a:endParaRPr lang="pt-BR" b="1" dirty="0">
                        <a:latin typeface="Arial Narrow" pitchFamily="34" charset="0"/>
                      </a:endParaRPr>
                    </a:p>
                  </a:txBody>
                  <a:tcPr/>
                </a:tc>
              </a:tr>
              <a:tr h="370840">
                <a:tc>
                  <a:txBody>
                    <a:bodyPr/>
                    <a:lstStyle/>
                    <a:p>
                      <a:pPr algn="ctr"/>
                      <a:r>
                        <a:rPr lang="pt-BR" b="1" i="0" dirty="0" smtClean="0">
                          <a:latin typeface="Arial Narrow" pitchFamily="34" charset="0"/>
                        </a:rPr>
                        <a:t>Total </a:t>
                      </a:r>
                      <a:r>
                        <a:rPr lang="pt-BR" b="1" i="0" dirty="0" err="1" smtClean="0">
                          <a:latin typeface="Arial Narrow" pitchFamily="34" charset="0"/>
                        </a:rPr>
                        <a:t>tax</a:t>
                      </a:r>
                      <a:r>
                        <a:rPr lang="pt-BR" b="1" i="0" dirty="0" smtClean="0">
                          <a:latin typeface="Arial Narrow" pitchFamily="34" charset="0"/>
                        </a:rPr>
                        <a:t> </a:t>
                      </a:r>
                      <a:r>
                        <a:rPr lang="pt-BR" b="1" i="0" dirty="0" err="1" smtClean="0">
                          <a:latin typeface="Arial Narrow" pitchFamily="34" charset="0"/>
                        </a:rPr>
                        <a:t>revenue</a:t>
                      </a:r>
                      <a:endParaRPr lang="pt-BR" b="1" i="0" dirty="0">
                        <a:latin typeface="Arial Narrow" pitchFamily="34" charset="0"/>
                      </a:endParaRPr>
                    </a:p>
                  </a:txBody>
                  <a:tcPr/>
                </a:tc>
                <a:tc>
                  <a:txBody>
                    <a:bodyPr/>
                    <a:lstStyle/>
                    <a:p>
                      <a:pPr algn="ctr"/>
                      <a:r>
                        <a:rPr lang="pt-BR" b="1" dirty="0" smtClean="0">
                          <a:latin typeface="Arial Narrow" pitchFamily="34" charset="0"/>
                        </a:rPr>
                        <a:t>34.1</a:t>
                      </a:r>
                      <a:endParaRPr lang="pt-BR" b="1" dirty="0">
                        <a:latin typeface="Arial Narrow" pitchFamily="34" charset="0"/>
                      </a:endParaRPr>
                    </a:p>
                  </a:txBody>
                  <a:tcPr/>
                </a:tc>
              </a:tr>
            </a:tbl>
          </a:graphicData>
        </a:graphic>
      </p:graphicFrame>
      <p:sp>
        <p:nvSpPr>
          <p:cNvPr id="8" name="CaixaDeTexto 7"/>
          <p:cNvSpPr txBox="1"/>
          <p:nvPr/>
        </p:nvSpPr>
        <p:spPr>
          <a:xfrm>
            <a:off x="1187624" y="5589240"/>
            <a:ext cx="6768751" cy="1200329"/>
          </a:xfrm>
          <a:prstGeom prst="rect">
            <a:avLst/>
          </a:prstGeom>
          <a:noFill/>
        </p:spPr>
        <p:txBody>
          <a:bodyPr wrap="square" rtlCol="0">
            <a:spAutoFit/>
          </a:bodyPr>
          <a:lstStyle/>
          <a:p>
            <a:pPr algn="just"/>
            <a:r>
              <a:rPr lang="pt-BR" sz="1200" dirty="0" smtClean="0">
                <a:latin typeface="Arial Narrow" pitchFamily="34" charset="0"/>
              </a:rPr>
              <a:t>Source: Mostafa, J; Souza, PHGF; Vaz, FM. Efeitos econômicos do gasto social. In: Castro, JA; Ferreira, H; Campos, AG; Ribeiro, JAC (</a:t>
            </a:r>
            <a:r>
              <a:rPr lang="pt-BR" sz="1200" dirty="0" err="1" smtClean="0">
                <a:latin typeface="Arial Narrow" pitchFamily="34" charset="0"/>
              </a:rPr>
              <a:t>Org</a:t>
            </a:r>
            <a:r>
              <a:rPr lang="pt-BR" sz="1200" dirty="0" smtClean="0">
                <a:latin typeface="Arial Narrow" pitchFamily="34" charset="0"/>
              </a:rPr>
              <a:t>). Perspectivas da Política Social no Brasil. Brasília: </a:t>
            </a:r>
            <a:r>
              <a:rPr lang="pt-BR" sz="1200" dirty="0" err="1" smtClean="0">
                <a:latin typeface="Arial Narrow" pitchFamily="34" charset="0"/>
              </a:rPr>
              <a:t>Ipea</a:t>
            </a:r>
            <a:r>
              <a:rPr lang="pt-BR" sz="1200" dirty="0" smtClean="0">
                <a:latin typeface="Arial Narrow" pitchFamily="34" charset="0"/>
              </a:rPr>
              <a:t>, 2010. Total </a:t>
            </a:r>
            <a:r>
              <a:rPr lang="pt-BR" sz="1200" dirty="0" err="1" smtClean="0">
                <a:latin typeface="Arial Narrow" pitchFamily="34" charset="0"/>
              </a:rPr>
              <a:t>tax</a:t>
            </a:r>
            <a:r>
              <a:rPr lang="pt-BR" sz="1200" dirty="0" smtClean="0">
                <a:latin typeface="Arial Narrow" pitchFamily="34" charset="0"/>
              </a:rPr>
              <a:t> </a:t>
            </a:r>
            <a:r>
              <a:rPr lang="pt-BR" sz="1200" dirty="0" err="1" smtClean="0">
                <a:latin typeface="Arial Narrow" pitchFamily="34" charset="0"/>
              </a:rPr>
              <a:t>revenue</a:t>
            </a:r>
            <a:r>
              <a:rPr lang="pt-BR" sz="1200" dirty="0" smtClean="0">
                <a:latin typeface="Arial Narrow" pitchFamily="34" charset="0"/>
              </a:rPr>
              <a:t> </a:t>
            </a:r>
            <a:r>
              <a:rPr lang="pt-BR" sz="1200" dirty="0" err="1" smtClean="0">
                <a:latin typeface="Arial Narrow" pitchFamily="34" charset="0"/>
              </a:rPr>
              <a:t>from</a:t>
            </a:r>
            <a:r>
              <a:rPr lang="pt-BR" sz="1200" dirty="0" smtClean="0">
                <a:latin typeface="Arial Narrow" pitchFamily="34" charset="0"/>
              </a:rPr>
              <a:t> Ribeiro, MB. Uma análise da carga tributária bruta e das transferências de assistência e previdência no Brasil no período 1995-2009: evolução, composição e suas relações com a </a:t>
            </a:r>
            <a:r>
              <a:rPr lang="pt-BR" sz="1200" dirty="0" err="1" smtClean="0">
                <a:latin typeface="Arial Narrow" pitchFamily="34" charset="0"/>
              </a:rPr>
              <a:t>regressividade</a:t>
            </a:r>
            <a:r>
              <a:rPr lang="pt-BR" sz="1200" dirty="0" smtClean="0">
                <a:latin typeface="Arial Narrow" pitchFamily="34" charset="0"/>
              </a:rPr>
              <a:t> e a distribuição de renda. In: Castro, JA; Santos, CHM; Ribeiro, JAC. Tributação e eqüidade no Brasil: um registro da reflexão do </a:t>
            </a:r>
            <a:r>
              <a:rPr lang="pt-BR" sz="1200" dirty="0" err="1" smtClean="0">
                <a:latin typeface="Arial Narrow" pitchFamily="34" charset="0"/>
              </a:rPr>
              <a:t>Ipea</a:t>
            </a:r>
            <a:r>
              <a:rPr lang="pt-BR" sz="1200" dirty="0" smtClean="0">
                <a:latin typeface="Arial Narrow" pitchFamily="34" charset="0"/>
              </a:rPr>
              <a:t> no biênio 2008-2009.Brasília: </a:t>
            </a:r>
            <a:r>
              <a:rPr lang="pt-BR" sz="1200" dirty="0" err="1" smtClean="0">
                <a:latin typeface="Arial Narrow" pitchFamily="34" charset="0"/>
              </a:rPr>
              <a:t>Ipea</a:t>
            </a:r>
            <a:r>
              <a:rPr lang="pt-BR" sz="1200" dirty="0" smtClean="0">
                <a:latin typeface="Arial Narrow" pitchFamily="34" charset="0"/>
              </a:rPr>
              <a:t>, 2010.</a:t>
            </a:r>
            <a:endParaRPr lang="pt-BR" sz="1200" dirty="0">
              <a:latin typeface="Arial Narrow" pitchFamily="34" charset="0"/>
            </a:endParaRPr>
          </a:p>
        </p:txBody>
      </p:sp>
      <p:sp>
        <p:nvSpPr>
          <p:cNvPr id="9" name="CaixaDeTexto 8"/>
          <p:cNvSpPr txBox="1"/>
          <p:nvPr/>
        </p:nvSpPr>
        <p:spPr>
          <a:xfrm>
            <a:off x="1259632" y="1484784"/>
            <a:ext cx="6624736" cy="369332"/>
          </a:xfrm>
          <a:prstGeom prst="rect">
            <a:avLst/>
          </a:prstGeom>
          <a:noFill/>
        </p:spPr>
        <p:txBody>
          <a:bodyPr wrap="square" rtlCol="0">
            <a:spAutoFit/>
          </a:bodyPr>
          <a:lstStyle/>
          <a:p>
            <a:pPr algn="ctr"/>
            <a:r>
              <a:rPr lang="pt-BR" b="1" dirty="0" err="1" smtClean="0">
                <a:latin typeface="Arial Narrow" pitchFamily="34" charset="0"/>
              </a:rPr>
              <a:t>Selected</a:t>
            </a:r>
            <a:r>
              <a:rPr lang="pt-BR" b="1" dirty="0" smtClean="0">
                <a:latin typeface="Arial Narrow" pitchFamily="34" charset="0"/>
              </a:rPr>
              <a:t> </a:t>
            </a:r>
            <a:r>
              <a:rPr lang="pt-BR" b="1" dirty="0" err="1" smtClean="0">
                <a:latin typeface="Arial Narrow" pitchFamily="34" charset="0"/>
              </a:rPr>
              <a:t>Government</a:t>
            </a:r>
            <a:r>
              <a:rPr lang="pt-BR" b="1" dirty="0" smtClean="0">
                <a:latin typeface="Arial Narrow" pitchFamily="34" charset="0"/>
              </a:rPr>
              <a:t> </a:t>
            </a:r>
            <a:r>
              <a:rPr lang="pt-BR" b="1" dirty="0" err="1" smtClean="0">
                <a:latin typeface="Arial Narrow" pitchFamily="34" charset="0"/>
              </a:rPr>
              <a:t>Expenditures</a:t>
            </a:r>
            <a:r>
              <a:rPr lang="pt-BR" b="1" dirty="0" smtClean="0">
                <a:latin typeface="Arial Narrow" pitchFamily="34" charset="0"/>
              </a:rPr>
              <a:t> </a:t>
            </a:r>
            <a:r>
              <a:rPr lang="pt-BR" b="1" dirty="0" smtClean="0">
                <a:latin typeface="Arial Narrow" pitchFamily="34" charset="0"/>
              </a:rPr>
              <a:t>(% </a:t>
            </a:r>
            <a:r>
              <a:rPr lang="pt-BR" b="1" dirty="0" err="1" smtClean="0">
                <a:latin typeface="Arial Narrow" pitchFamily="34" charset="0"/>
              </a:rPr>
              <a:t>of</a:t>
            </a:r>
            <a:r>
              <a:rPr lang="pt-BR" b="1" dirty="0" smtClean="0">
                <a:latin typeface="Arial Narrow" pitchFamily="34" charset="0"/>
              </a:rPr>
              <a:t> GDP)</a:t>
            </a:r>
            <a:endParaRPr lang="pt-BR" b="1" dirty="0">
              <a:latin typeface="Arial Narrow"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3323" y="374466"/>
            <a:ext cx="8179618" cy="492443"/>
          </a:xfrm>
          <a:prstGeom prst="rect">
            <a:avLst/>
          </a:prstGeom>
          <a:noFill/>
        </p:spPr>
        <p:txBody>
          <a:bodyPr wrap="square" rtlCol="0">
            <a:spAutoFit/>
          </a:bodyPr>
          <a:lstStyle/>
          <a:p>
            <a:pPr algn="ctr"/>
            <a:r>
              <a:rPr lang="pt-BR" sz="2600" b="1" dirty="0" smtClean="0">
                <a:latin typeface="Garamond" pitchFamily="18" charset="0"/>
              </a:rPr>
              <a:t>Federal Social Spending as % of GDP</a:t>
            </a:r>
            <a:endParaRPr lang="en-US" sz="2600" b="1" dirty="0">
              <a:latin typeface="Garamond" pitchFamily="18" charset="0"/>
            </a:endParaRPr>
          </a:p>
        </p:txBody>
      </p:sp>
      <p:pic>
        <p:nvPicPr>
          <p:cNvPr id="634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837" y="1124744"/>
            <a:ext cx="7920879" cy="4752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4087988" y="6011415"/>
            <a:ext cx="1050288" cy="307777"/>
          </a:xfrm>
          <a:prstGeom prst="rect">
            <a:avLst/>
          </a:prstGeom>
          <a:noFill/>
        </p:spPr>
        <p:txBody>
          <a:bodyPr wrap="none" rtlCol="0">
            <a:spAutoFit/>
          </a:bodyPr>
          <a:lstStyle/>
          <a:p>
            <a:r>
              <a:rPr lang="pt-BR" sz="1400" dirty="0" smtClean="0">
                <a:latin typeface="Garamond" pitchFamily="18" charset="0"/>
              </a:rPr>
              <a:t>Source: Ipea</a:t>
            </a:r>
            <a:endParaRPr lang="en-US" sz="1400" dirty="0">
              <a:latin typeface="Garamond" pitchFamily="18" charset="0"/>
            </a:endParaRPr>
          </a:p>
        </p:txBody>
      </p:sp>
    </p:spTree>
    <p:extLst>
      <p:ext uri="{BB962C8B-B14F-4D97-AF65-F5344CB8AC3E}">
        <p14:creationId xmlns:p14="http://schemas.microsoft.com/office/powerpoint/2010/main" val="22512524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36222" y="1608667"/>
            <a:ext cx="8170334" cy="3175000"/>
          </a:xfrm>
          <a:prstGeom prst="rect">
            <a:avLst/>
          </a:prstGeom>
          <a:noFill/>
          <a:ln>
            <a:noFill/>
          </a:ln>
        </p:spPr>
      </p:pic>
      <p:sp>
        <p:nvSpPr>
          <p:cNvPr id="3" name="Rectangle 2"/>
          <p:cNvSpPr/>
          <p:nvPr/>
        </p:nvSpPr>
        <p:spPr>
          <a:xfrm>
            <a:off x="536222" y="552945"/>
            <a:ext cx="8170334" cy="492443"/>
          </a:xfrm>
          <a:prstGeom prst="rect">
            <a:avLst/>
          </a:prstGeom>
        </p:spPr>
        <p:txBody>
          <a:bodyPr wrap="square">
            <a:spAutoFit/>
          </a:bodyPr>
          <a:lstStyle/>
          <a:p>
            <a:pPr algn="ctr"/>
            <a:r>
              <a:rPr lang="en-US" sz="2600" b="1" dirty="0">
                <a:latin typeface="Garamond"/>
                <a:cs typeface="Garamond"/>
              </a:rPr>
              <a:t>The Stages of Income Redistribution</a:t>
            </a:r>
          </a:p>
        </p:txBody>
      </p:sp>
    </p:spTree>
    <p:extLst>
      <p:ext uri="{BB962C8B-B14F-4D97-AF65-F5344CB8AC3E}">
        <p14:creationId xmlns:p14="http://schemas.microsoft.com/office/powerpoint/2010/main" val="36829546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sp>
        <p:nvSpPr>
          <p:cNvPr id="6" name="Rectangle 5"/>
          <p:cNvSpPr/>
          <p:nvPr/>
        </p:nvSpPr>
        <p:spPr>
          <a:xfrm>
            <a:off x="4479667" y="3244334"/>
            <a:ext cx="184666" cy="369332"/>
          </a:xfrm>
          <a:prstGeom prst="rect">
            <a:avLst/>
          </a:prstGeom>
        </p:spPr>
        <p:txBody>
          <a:bodyPr wrap="none">
            <a:spAutoFit/>
          </a:bodyPr>
          <a:lstStyle/>
          <a:p>
            <a:r>
              <a:rPr lang="en-US" dirty="0" smtClean="0"/>
              <a:t>￼</a:t>
            </a:r>
            <a:endParaRPr lang="en-US"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50499"/>
            <a:ext cx="7696199" cy="5522834"/>
          </a:xfrm>
          <a:prstGeom prst="rect">
            <a:avLst/>
          </a:prstGeom>
          <a:noFill/>
          <a:ln>
            <a:noFill/>
          </a:ln>
        </p:spPr>
      </p:pic>
      <p:sp>
        <p:nvSpPr>
          <p:cNvPr id="8" name="Rectangle 7"/>
          <p:cNvSpPr/>
          <p:nvPr/>
        </p:nvSpPr>
        <p:spPr>
          <a:xfrm>
            <a:off x="183444" y="142503"/>
            <a:ext cx="8833556" cy="1107996"/>
          </a:xfrm>
          <a:prstGeom prst="rect">
            <a:avLst/>
          </a:prstGeom>
        </p:spPr>
        <p:txBody>
          <a:bodyPr wrap="square">
            <a:spAutoFit/>
          </a:bodyPr>
          <a:lstStyle/>
          <a:p>
            <a:pPr algn="ctr"/>
            <a:r>
              <a:rPr lang="en-US" sz="2200" dirty="0">
                <a:latin typeface="Garamond"/>
                <a:cs typeface="Garamond"/>
              </a:rPr>
              <a:t>Monthly Household Income Per Capita and Monthly Household Amounts Per Capita of Direct and Indirect Taxes, Social Security and Assistance Benefits and Health and Public Education, Brazil, 2003</a:t>
            </a:r>
          </a:p>
        </p:txBody>
      </p:sp>
    </p:spTree>
    <p:extLst>
      <p:ext uri="{BB962C8B-B14F-4D97-AF65-F5344CB8AC3E}">
        <p14:creationId xmlns:p14="http://schemas.microsoft.com/office/powerpoint/2010/main" val="263784772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2438</TotalTime>
  <Words>2987</Words>
  <Application>Microsoft Macintosh PowerPoint</Application>
  <PresentationFormat>On-screen Show (4:3)</PresentationFormat>
  <Paragraphs>515</Paragraphs>
  <Slides>37</Slides>
  <Notes>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0" baseType="lpstr">
      <vt:lpstr>Tema do Office</vt:lpstr>
      <vt:lpstr>Equação</vt:lpstr>
      <vt:lpstr>Microsoft Word Document</vt:lpstr>
      <vt:lpstr>PowerPoint Presentation</vt:lpstr>
      <vt:lpstr>Gini Coefficient, 1995-2012</vt:lpstr>
      <vt:lpstr>Extreme poverty (1.25 US$ PPP/day)</vt:lpstr>
      <vt:lpstr>Brazilian exceptionalism? </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Income inequality (Gini Index)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r1705624</dc:creator>
  <cp:lastModifiedBy>Fernando</cp:lastModifiedBy>
  <cp:revision>342</cp:revision>
  <dcterms:created xsi:type="dcterms:W3CDTF">2011-07-25T20:06:58Z</dcterms:created>
  <dcterms:modified xsi:type="dcterms:W3CDTF">2014-04-10T13:35:13Z</dcterms:modified>
</cp:coreProperties>
</file>